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6DF342-D200-486F-A819-1B641F090CEF}">
  <a:tblStyle styleId="{486DF342-D200-486F-A819-1B641F090C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EF73B62-B59C-4DD7-B1BB-A02D2B7FC81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Comfortaa-bold.fntdata"/><Relationship Id="rId12" Type="http://schemas.openxmlformats.org/officeDocument/2006/relationships/slide" Target="slides/slide6.xml"/><Relationship Id="rId34" Type="http://schemas.openxmlformats.org/officeDocument/2006/relationships/font" Target="fonts/Comforta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af9baea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af9baea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idea is, instead of using the deterministic scenario projections, we treat them as probabilistic</a:t>
            </a:r>
            <a:endParaRPr/>
          </a:p>
          <a:p>
            <a:pPr indent="0" lvl="0" marL="0" rtl="0" algn="l">
              <a:spcBef>
                <a:spcPts val="0"/>
              </a:spcBef>
              <a:spcAft>
                <a:spcPts val="0"/>
              </a:spcAft>
              <a:buNone/>
            </a:pPr>
            <a:r>
              <a:rPr lang="en">
                <a:solidFill>
                  <a:schemeClr val="dk1"/>
                </a:solidFill>
              </a:rPr>
              <a:t>F</a:t>
            </a:r>
            <a:r>
              <a:rPr lang="en">
                <a:solidFill>
                  <a:schemeClr val="dk1"/>
                </a:solidFill>
              </a:rPr>
              <a:t>or each uncertain variables, we </a:t>
            </a:r>
            <a:r>
              <a:rPr lang="en"/>
              <a:t>sample within the range for all 30 years, and use the simulate paths to compute final result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f7369d0b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f7369d0b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d85e88e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d85e88e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30d4539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30d4539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30d4539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30d4539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 experiment with simulation </a:t>
            </a:r>
            <a:r>
              <a:rPr lang="en" sz="1300">
                <a:solidFill>
                  <a:schemeClr val="dk1"/>
                </a:solidFill>
              </a:rPr>
              <a:t>counts</a:t>
            </a:r>
            <a:r>
              <a:rPr lang="en" sz="1300">
                <a:solidFill>
                  <a:schemeClr val="dk1"/>
                </a:solidFill>
              </a:rPr>
              <a:t> from 1k to 20k, and repeat each </a:t>
            </a:r>
            <a:r>
              <a:rPr lang="en" sz="1300">
                <a:solidFill>
                  <a:schemeClr val="dk1"/>
                </a:solidFill>
              </a:rPr>
              <a:t>count</a:t>
            </a:r>
            <a:r>
              <a:rPr lang="en" sz="1300">
                <a:solidFill>
                  <a:schemeClr val="dk1"/>
                </a:solidFill>
              </a:rPr>
              <a:t> 240 times  (24 buildings with 10 iterations each)</a:t>
            </a:r>
            <a:endParaRPr sz="1300">
              <a:solidFill>
                <a:schemeClr val="dk1"/>
              </a:solidFill>
            </a:endParaRPr>
          </a:p>
          <a:p>
            <a:pPr indent="0" lvl="0" marL="0" rtl="0" algn="l">
              <a:spcBef>
                <a:spcPts val="0"/>
              </a:spcBef>
              <a:spcAft>
                <a:spcPts val="0"/>
              </a:spcAft>
              <a:buNone/>
            </a:pPr>
            <a:r>
              <a:rPr lang="en" sz="1300">
                <a:solidFill>
                  <a:schemeClr val="dk1"/>
                </a:solidFill>
              </a:rPr>
              <a:t>For LCCA metrics, we use Saving-to-Investment (SIR) ratio as output</a:t>
            </a:r>
            <a:endParaRPr sz="1300">
              <a:solidFill>
                <a:schemeClr val="dk1"/>
              </a:solidFill>
            </a:endParaRPr>
          </a:p>
          <a:p>
            <a:pPr indent="0" lvl="0" marL="0" rtl="0" algn="l">
              <a:spcBef>
                <a:spcPts val="0"/>
              </a:spcBef>
              <a:spcAft>
                <a:spcPts val="0"/>
              </a:spcAft>
              <a:buNone/>
            </a:pPr>
            <a:r>
              <a:rPr lang="en" sz="1300">
                <a:solidFill>
                  <a:schemeClr val="dk1"/>
                </a:solidFill>
              </a:rPr>
              <a:t>We pick one building to run the experiment. </a:t>
            </a:r>
            <a:endParaRPr sz="1300">
              <a:solidFill>
                <a:schemeClr val="dk1"/>
              </a:solidFill>
            </a:endParaRPr>
          </a:p>
          <a:p>
            <a:pPr indent="0" lvl="0" marL="0" rtl="0" algn="l">
              <a:spcBef>
                <a:spcPts val="0"/>
              </a:spcBef>
              <a:spcAft>
                <a:spcPts val="0"/>
              </a:spcAft>
              <a:buNone/>
            </a:pPr>
            <a:r>
              <a:rPr lang="en" sz="1300">
                <a:solidFill>
                  <a:schemeClr val="dk1"/>
                </a:solidFill>
              </a:rPr>
              <a:t>As shown in the boxplots, each bucket represent the simulation counts. The left shows the mean while the right shows the std</a:t>
            </a:r>
            <a:endParaRPr sz="1300">
              <a:solidFill>
                <a:schemeClr val="dk1"/>
              </a:solidFill>
            </a:endParaRPr>
          </a:p>
          <a:p>
            <a:pPr indent="0" lvl="0" marL="0" rtl="0" algn="l">
              <a:spcBef>
                <a:spcPts val="0"/>
              </a:spcBef>
              <a:spcAft>
                <a:spcPts val="0"/>
              </a:spcAft>
              <a:buNone/>
            </a:pPr>
            <a:r>
              <a:rPr lang="en" sz="1300">
                <a:solidFill>
                  <a:schemeClr val="dk1"/>
                </a:solidFill>
              </a:rPr>
              <a:t>We find </a:t>
            </a:r>
            <a:r>
              <a:rPr lang="en" sz="1300">
                <a:solidFill>
                  <a:schemeClr val="dk1"/>
                </a:solidFill>
              </a:rPr>
              <a:t>5k simulations provides reliable result with relatively low computational power required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30d4539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30d4539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964b34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964b34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b98ef143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b98ef143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For LCCA, we generate 5000 simulated electricity prices and natural gas prices, combined them with building data to calculate the LCCA output</a:t>
            </a:r>
            <a:endParaRPr/>
          </a:p>
          <a:p>
            <a:pPr indent="0" lvl="0" marL="0" rtl="0" algn="l">
              <a:lnSpc>
                <a:spcPct val="115000"/>
              </a:lnSpc>
              <a:spcBef>
                <a:spcPts val="1200"/>
              </a:spcBef>
              <a:spcAft>
                <a:spcPts val="0"/>
              </a:spcAft>
              <a:buNone/>
            </a:pPr>
            <a:r>
              <a:rPr lang="en"/>
              <a:t>As for evaluation, we refer to some benchmarks in practice: SPP should be less than 7 years, and SIR should be greater than 2</a:t>
            </a:r>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table shows the outcome of 3 buildings, among which we should accept the investment on the first one, and reject the 2nd and 3rd according to our standard.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f92c14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f92c14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f92c14e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f92c14e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2cd3f62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232cd3f629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232cd3f629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0a9761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0a9761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interface</a:t>
            </a:r>
            <a:r>
              <a:rPr lang="en"/>
              <a:t> for greenhouse gas </a:t>
            </a:r>
            <a:r>
              <a:rPr lang="en"/>
              <a:t>emissions takes 2 user inputs: the set of buildings they would like to consider and the target reduction rate by year 2050. </a:t>
            </a:r>
            <a:endParaRPr/>
          </a:p>
          <a:p>
            <a:pPr indent="0" lvl="0" marL="0" rtl="0" algn="l">
              <a:spcBef>
                <a:spcPts val="0"/>
              </a:spcBef>
              <a:spcAft>
                <a:spcPts val="0"/>
              </a:spcAft>
              <a:buNone/>
            </a:pPr>
            <a:r>
              <a:rPr lang="en"/>
              <a:t>Then, the interface gives a success probability for every building, and brings the problematic ones to the user’s attention.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964b34e6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964b34e6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8f96dc1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8f96dc1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generate the results for all our 24 buildings in our portfolio using our interface. Based on our benchmark, only 3 buildings have saving-to-</a:t>
            </a:r>
            <a:r>
              <a:rPr lang="en"/>
              <a:t>investment</a:t>
            </a:r>
            <a:r>
              <a:rPr lang="en"/>
              <a:t> ratio smaller than 2 and 3 have the payback period greater than 7. With the target of </a:t>
            </a:r>
            <a:r>
              <a:rPr lang="en"/>
              <a:t>reducing</a:t>
            </a:r>
            <a:r>
              <a:rPr lang="en"/>
              <a:t> the carbon emission for 70%, only 7 are failed to meet the target.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b23384b9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b23384b9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0a97610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0a97610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b98ef143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b98ef143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Building portfolios are exposed to many dimensions of risk, our initial set of considerations includes both utility cost and grid emissions changes through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Leveraging scenario forecasts provided by the EIA, we can take United States based building portfolios and evaluate their exposure to changes in these two major input variables in terms of their capital budgets for decarbonization and their likelihood of hitting their stated decarbonization carbon targets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d85e88e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d85e88e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before we jump into the simulation details, let's take a quick look at our data set, which is divided into three parts. The first part is the building portfolio data, which is the most fundamental part of our data set. This data was obtained from a project that was carried out for Atlantic Airport by Autocase. It contains essential and realistic information for 23 assets, including emission data such as annual electricity and gas decrease amounts, as well as financial data like building investments.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#All of this information is crucial in predicting whether a specific building will achieve its financial or environmental targets in the near future.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73c7ae9b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73c7ae9b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Now, let's take a closer look at the portfolio data on this slide. When calculating the cost of a building, we multiply its gross floor area by the cost per square foot. This means that buildings with larger floor areas tend to have higher costs. On the left-hand side of the slide, you can see a graph that shows the distribution of asset costs. The graph indicates that distribution centers often have high costs due to their large floor areas.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Moving on to the second graph, which shows the annual electricity and gas reduction for each building. </a:t>
            </a:r>
            <a:r>
              <a:rPr lang="en" sz="1400">
                <a:solidFill>
                  <a:schemeClr val="dk1"/>
                </a:solidFill>
              </a:rPr>
              <a:t>Emission reduction more dependent on electricity than natural gas</a:t>
            </a:r>
            <a:r>
              <a:rPr lang="en" sz="1200">
                <a:solidFill>
                  <a:srgbClr val="374151"/>
                </a:solidFill>
                <a:highlight>
                  <a:srgbClr val="F7F7F8"/>
                </a:highlight>
                <a:latin typeface="Roboto"/>
                <a:ea typeface="Roboto"/>
                <a:cs typeface="Roboto"/>
                <a:sym typeface="Roboto"/>
              </a:rPr>
              <a:t>,  there are even 9 assets that have  zero gas reduction, </a:t>
            </a:r>
            <a:r>
              <a:rPr lang="en" sz="1200">
                <a:solidFill>
                  <a:srgbClr val="374151"/>
                </a:solidFill>
                <a:highlight>
                  <a:srgbClr val="F7F7F8"/>
                </a:highlight>
                <a:latin typeface="Roboto"/>
                <a:ea typeface="Roboto"/>
                <a:cs typeface="Roboto"/>
                <a:sym typeface="Roboto"/>
              </a:rPr>
              <a:t>  they are warehouses or offices.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79830387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7983038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Here we come to the second data set, utility rate and emission factor. This part is more about some definition and calculation.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utility rate is the cost per unit of energy consumed, typically measured in $/kWh.</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emission factor represents the amount of pollutants emitted per unit of energy consumed, measured in MTCO2/kWh.</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It's important to note that the underlined items, energy price, and emission volume,  the fundamental elements of the utility rate and emission factor. However, they are dynamic and can vary based on macroeconomic factors such as changes in fuel prices, regulations, and technology.</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7983038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7983038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To account for the these changes, it is important to simulate the utility rates and emission factors to better understand their impact on building financial and environmental performance.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our data source for simulation  is the U.S. Energy Information Administration (EIA).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EIA is a government agency that provides all kinds of energy data.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To help users better understand the range of possible macroeconomic scenarios, the EIA summarizes all situation into 16 scenarios and predicts the energy volume and energy price in each scenario for the following 30 years.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With data from EIA, these two graphs show how energy volume and price change over time and in different scenarios in the future .We can also get  some interesting facts form these two graphs ,in years with low oil price scenario, energy prices tend to be lower, while in high oil price years, energy costs tend to be higher. This pattern follows our intuition that energy prices are affected by oil prices.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af9baea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af9baea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44746"/>
                </a:solidFill>
              </a:rPr>
              <a:t>The 16 </a:t>
            </a:r>
            <a:r>
              <a:rPr lang="en" sz="1300">
                <a:solidFill>
                  <a:srgbClr val="444746"/>
                </a:solidFill>
              </a:rPr>
              <a:t>scenarios shows the uncertainty in future, and there are two types of uncertainty assessment techniques to deal with it</a:t>
            </a:r>
            <a:endParaRPr sz="1300">
              <a:solidFill>
                <a:srgbClr val="444746"/>
              </a:solidFill>
            </a:endParaRPr>
          </a:p>
          <a:p>
            <a:pPr indent="0" lvl="0" marL="0" rtl="0" algn="l">
              <a:spcBef>
                <a:spcPts val="0"/>
              </a:spcBef>
              <a:spcAft>
                <a:spcPts val="0"/>
              </a:spcAft>
              <a:buNone/>
            </a:pPr>
            <a:r>
              <a:rPr lang="en" sz="1300">
                <a:solidFill>
                  <a:srgbClr val="444746"/>
                </a:solidFill>
              </a:rPr>
              <a:t>The first type is n</a:t>
            </a:r>
            <a:r>
              <a:rPr b="1" lang="en" sz="1300">
                <a:solidFill>
                  <a:srgbClr val="444746"/>
                </a:solidFill>
              </a:rPr>
              <a:t>on-probabilistic methods including sensitivity analysis, break-even analysis etc</a:t>
            </a:r>
            <a:endParaRPr b="1" sz="1300">
              <a:solidFill>
                <a:srgbClr val="444746"/>
              </a:solidFill>
            </a:endParaRPr>
          </a:p>
          <a:p>
            <a:pPr indent="0" lvl="0" marL="0" rtl="0" algn="l">
              <a:spcBef>
                <a:spcPts val="0"/>
              </a:spcBef>
              <a:spcAft>
                <a:spcPts val="0"/>
              </a:spcAft>
              <a:buNone/>
            </a:pPr>
            <a:r>
              <a:rPr b="1" lang="en" sz="1300">
                <a:solidFill>
                  <a:srgbClr val="444746"/>
                </a:solidFill>
              </a:rPr>
              <a:t>The second is probabilistic methods, which </a:t>
            </a:r>
            <a:r>
              <a:rPr lang="en" sz="1300">
                <a:solidFill>
                  <a:srgbClr val="444746"/>
                </a:solidFill>
              </a:rPr>
              <a:t>provides a more complete consideration of the inputs uncertainty</a:t>
            </a:r>
            <a:endParaRPr sz="1300">
              <a:solidFill>
                <a:srgbClr val="444746"/>
              </a:solidFill>
            </a:endParaRPr>
          </a:p>
          <a:p>
            <a:pPr indent="0" lvl="0" marL="0" rtl="0" algn="l">
              <a:spcBef>
                <a:spcPts val="0"/>
              </a:spcBef>
              <a:spcAft>
                <a:spcPts val="0"/>
              </a:spcAft>
              <a:buNone/>
            </a:pPr>
            <a:r>
              <a:rPr lang="en" sz="1300">
                <a:solidFill>
                  <a:srgbClr val="444746"/>
                </a:solidFill>
              </a:rPr>
              <a:t>In the following part , we will focus on using the Monte Carlo Simulation for building decarbonization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 name="Shape 8"/>
        <p:cNvGrpSpPr/>
        <p:nvPr/>
      </p:nvGrpSpPr>
      <p:grpSpPr>
        <a:xfrm>
          <a:off x="0" y="0"/>
          <a:ext cx="0" cy="0"/>
          <a:chOff x="0" y="0"/>
          <a:chExt cx="0" cy="0"/>
        </a:xfrm>
      </p:grpSpPr>
      <p:sp>
        <p:nvSpPr>
          <p:cNvPr id="9" name="Google Shape;9;p2"/>
          <p:cNvSpPr txBox="1"/>
          <p:nvPr>
            <p:ph idx="1" type="body"/>
          </p:nvPr>
        </p:nvSpPr>
        <p:spPr>
          <a:xfrm>
            <a:off x="0" y="0"/>
            <a:ext cx="9144000" cy="45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11"/>
          <p:cNvSpPr txBox="1"/>
          <p:nvPr>
            <p:ph type="title"/>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12"/>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1" name="Google Shape;41;p12"/>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42" name="Google Shape;42;p12"/>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3" name="Google Shape;43;p12"/>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44" name="Google Shape;44;p12"/>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13"/>
          <p:cNvSpPr txBox="1"/>
          <p:nvPr>
            <p:ph type="title"/>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7" name="Google Shape;47;p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14"/>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1" name="Google Shape;51;p14"/>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5"/>
          <p:cNvSpPr txBox="1"/>
          <p:nvPr>
            <p:ph type="title"/>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4" name="Google Shape;54;p15"/>
          <p:cNvSpPr txBox="1"/>
          <p:nvPr>
            <p:ph idx="1" type="body"/>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6"/>
          <p:cNvSpPr txBox="1"/>
          <p:nvPr>
            <p:ph type="ctrTitle"/>
          </p:nvPr>
        </p:nvSpPr>
        <p:spPr>
          <a:xfrm>
            <a:off x="685800" y="1597819"/>
            <a:ext cx="7772400" cy="1102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7" name="Google Shape;57;p1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ctr">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ctr">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ctr">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 name="Google Shape;60;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 name="Shape 10"/>
        <p:cNvGrpSpPr/>
        <p:nvPr/>
      </p:nvGrpSpPr>
      <p:grpSpPr>
        <a:xfrm>
          <a:off x="0" y="0"/>
          <a:ext cx="0" cy="0"/>
          <a:chOff x="0" y="0"/>
          <a:chExt cx="0" cy="0"/>
        </a:xfrm>
      </p:grpSpPr>
      <p:sp>
        <p:nvSpPr>
          <p:cNvPr id="11" name="Google Shape;11;p3"/>
          <p:cNvSpPr txBox="1"/>
          <p:nvPr>
            <p:ph type="title"/>
          </p:nvPr>
        </p:nvSpPr>
        <p:spPr>
          <a:xfrm>
            <a:off x="0" y="0"/>
            <a:ext cx="9144000" cy="6858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 name="Google Shape;12;p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14" name="Shape 14"/>
        <p:cNvGrpSpPr/>
        <p:nvPr/>
      </p:nvGrpSpPr>
      <p:grpSpPr>
        <a:xfrm>
          <a:off x="0" y="0"/>
          <a:ext cx="0" cy="0"/>
          <a:chOff x="0" y="0"/>
          <a:chExt cx="0" cy="0"/>
        </a:xfrm>
      </p:grpSpPr>
      <p:sp>
        <p:nvSpPr>
          <p:cNvPr id="15" name="Google Shape;15;p4"/>
          <p:cNvSpPr txBox="1"/>
          <p:nvPr>
            <p:ph type="title"/>
          </p:nvPr>
        </p:nvSpPr>
        <p:spPr>
          <a:xfrm>
            <a:off x="0" y="0"/>
            <a:ext cx="9144000" cy="6858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200150"/>
            <a:ext cx="4038600" cy="1639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 name="Google Shape;17;p4"/>
          <p:cNvSpPr txBox="1"/>
          <p:nvPr>
            <p:ph idx="2" type="body"/>
          </p:nvPr>
        </p:nvSpPr>
        <p:spPr>
          <a:xfrm>
            <a:off x="4648200" y="1200150"/>
            <a:ext cx="4038600" cy="1639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4"/>
          <p:cNvSpPr txBox="1"/>
          <p:nvPr>
            <p:ph idx="3" type="body"/>
          </p:nvPr>
        </p:nvSpPr>
        <p:spPr>
          <a:xfrm>
            <a:off x="457200" y="2953941"/>
            <a:ext cx="4038600" cy="16407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 name="Google Shape;19;p4"/>
          <p:cNvSpPr txBox="1"/>
          <p:nvPr>
            <p:ph idx="4" type="body"/>
          </p:nvPr>
        </p:nvSpPr>
        <p:spPr>
          <a:xfrm>
            <a:off x="4648200" y="2953941"/>
            <a:ext cx="4038600" cy="16407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20" name="Shape 20"/>
        <p:cNvGrpSpPr/>
        <p:nvPr/>
      </p:nvGrpSpPr>
      <p:grpSpPr>
        <a:xfrm>
          <a:off x="0" y="0"/>
          <a:ext cx="0" cy="0"/>
          <a:chOff x="0" y="0"/>
          <a:chExt cx="0" cy="0"/>
        </a:xfrm>
      </p:grpSpPr>
      <p:sp>
        <p:nvSpPr>
          <p:cNvPr id="21" name="Google Shape;21;p5"/>
          <p:cNvSpPr txBox="1"/>
          <p:nvPr>
            <p:ph type="title"/>
          </p:nvPr>
        </p:nvSpPr>
        <p:spPr>
          <a:xfrm>
            <a:off x="0" y="0"/>
            <a:ext cx="9144000" cy="6858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 name="Shape 22"/>
        <p:cNvGrpSpPr/>
        <p:nvPr/>
      </p:nvGrpSpPr>
      <p:grpSpPr>
        <a:xfrm>
          <a:off x="0" y="0"/>
          <a:ext cx="0" cy="0"/>
          <a:chOff x="0" y="0"/>
          <a:chExt cx="0" cy="0"/>
        </a:xfrm>
      </p:grpSpPr>
      <p:sp>
        <p:nvSpPr>
          <p:cNvPr id="23" name="Google Shape;23;p6"/>
          <p:cNvSpPr txBox="1"/>
          <p:nvPr>
            <p:ph type="title"/>
          </p:nvPr>
        </p:nvSpPr>
        <p:spPr>
          <a:xfrm rot="5400000">
            <a:off x="5703750" y="1154250"/>
            <a:ext cx="4594500" cy="22860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 name="Google Shape;24;p6"/>
          <p:cNvSpPr txBox="1"/>
          <p:nvPr>
            <p:ph idx="1" type="body"/>
          </p:nvPr>
        </p:nvSpPr>
        <p:spPr>
          <a:xfrm rot="5400000">
            <a:off x="1055550" y="-1055550"/>
            <a:ext cx="4594500" cy="6705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 name="Shape 25"/>
        <p:cNvGrpSpPr/>
        <p:nvPr/>
      </p:nvGrpSpPr>
      <p:grpSpPr>
        <a:xfrm>
          <a:off x="0" y="0"/>
          <a:ext cx="0" cy="0"/>
          <a:chOff x="0" y="0"/>
          <a:chExt cx="0" cy="0"/>
        </a:xfrm>
      </p:grpSpPr>
      <p:sp>
        <p:nvSpPr>
          <p:cNvPr id="26" name="Google Shape;26;p7"/>
          <p:cNvSpPr txBox="1"/>
          <p:nvPr>
            <p:ph type="title"/>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7" name="Google Shape;27;p7"/>
          <p:cNvSpPr txBox="1"/>
          <p:nvPr>
            <p:ph idx="1" type="body"/>
          </p:nvPr>
        </p:nvSpPr>
        <p:spPr>
          <a:xfrm rot="5400000">
            <a:off x="375000" y="-375000"/>
            <a:ext cx="2250000" cy="30000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 name="Shape 28"/>
        <p:cNvGrpSpPr/>
        <p:nvPr/>
      </p:nvGrpSpPr>
      <p:grpSpPr>
        <a:xfrm>
          <a:off x="0" y="0"/>
          <a:ext cx="0" cy="0"/>
          <a:chOff x="0" y="0"/>
          <a:chExt cx="0" cy="0"/>
        </a:xfrm>
      </p:grpSpPr>
      <p:sp>
        <p:nvSpPr>
          <p:cNvPr id="29" name="Google Shape;29;p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0" name="Google Shape;30;p8"/>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1" name="Google Shape;31;p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4" name="Google Shape;34;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nvSpPr>
        <p:spPr>
          <a:xfrm>
            <a:off x="0" y="0"/>
            <a:ext cx="9144000" cy="646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approved_bluegrey.png" id="7" name="Google Shape;7;p1"/>
          <p:cNvPicPr preferRelativeResize="0"/>
          <p:nvPr/>
        </p:nvPicPr>
        <p:blipFill rotWithShape="1">
          <a:blip r:embed="rId1">
            <a:alphaModFix/>
          </a:blip>
          <a:srcRect b="0" l="0" r="0" t="0"/>
          <a:stretch/>
        </p:blipFill>
        <p:spPr>
          <a:xfrm>
            <a:off x="381000" y="4748213"/>
            <a:ext cx="1509952" cy="22381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311700" y="784350"/>
            <a:ext cx="8520600" cy="1438500"/>
          </a:xfrm>
          <a:prstGeom prst="rect">
            <a:avLst/>
          </a:prstGeom>
          <a:noFill/>
          <a:ln>
            <a:noFill/>
          </a:ln>
        </p:spPr>
        <p:txBody>
          <a:bodyPr anchorCtr="0" anchor="b" bIns="91425" lIns="91425" spcFirstLastPara="1" rIns="91425" wrap="square" tIns="91425">
            <a:normAutofit fontScale="92500" lnSpcReduction="10000"/>
          </a:bodyPr>
          <a:lstStyle/>
          <a:p>
            <a:pPr indent="0" lvl="0" marL="0" rtl="0" algn="ctr">
              <a:lnSpc>
                <a:spcPct val="100000"/>
              </a:lnSpc>
              <a:spcBef>
                <a:spcPts val="0"/>
              </a:spcBef>
              <a:spcAft>
                <a:spcPts val="0"/>
              </a:spcAft>
              <a:buSzPts val="941"/>
              <a:buNone/>
            </a:pPr>
            <a:r>
              <a:rPr lang="en" sz="4610">
                <a:solidFill>
                  <a:srgbClr val="000000"/>
                </a:solidFill>
              </a:rPr>
              <a:t>Risk and Uncertainty in </a:t>
            </a:r>
            <a:endParaRPr sz="4610">
              <a:solidFill>
                <a:srgbClr val="000000"/>
              </a:solidFill>
            </a:endParaRPr>
          </a:p>
          <a:p>
            <a:pPr indent="0" lvl="0" marL="0" rtl="0" algn="ctr">
              <a:lnSpc>
                <a:spcPct val="100000"/>
              </a:lnSpc>
              <a:spcBef>
                <a:spcPts val="0"/>
              </a:spcBef>
              <a:spcAft>
                <a:spcPts val="0"/>
              </a:spcAft>
              <a:buSzPts val="941"/>
              <a:buNone/>
            </a:pPr>
            <a:r>
              <a:rPr lang="en" sz="4610">
                <a:solidFill>
                  <a:srgbClr val="000000"/>
                </a:solidFill>
              </a:rPr>
              <a:t>Building Portfolio Decarbonization</a:t>
            </a:r>
            <a:endParaRPr sz="4610">
              <a:solidFill>
                <a:srgbClr val="000000"/>
              </a:solidFill>
            </a:endParaRPr>
          </a:p>
        </p:txBody>
      </p:sp>
      <p:sp>
        <p:nvSpPr>
          <p:cNvPr id="67" name="Google Shape;67;p18"/>
          <p:cNvSpPr txBox="1"/>
          <p:nvPr/>
        </p:nvSpPr>
        <p:spPr>
          <a:xfrm>
            <a:off x="311700" y="2571750"/>
            <a:ext cx="8520600" cy="228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595959"/>
                </a:solidFill>
              </a:rPr>
              <a:t>Macroeconomic Scenarios, </a:t>
            </a:r>
            <a:endParaRPr sz="2600">
              <a:solidFill>
                <a:srgbClr val="595959"/>
              </a:solidFill>
            </a:endParaRPr>
          </a:p>
          <a:p>
            <a:pPr indent="0" lvl="0" marL="0" rtl="0" algn="ctr">
              <a:spcBef>
                <a:spcPts val="0"/>
              </a:spcBef>
              <a:spcAft>
                <a:spcPts val="0"/>
              </a:spcAft>
              <a:buNone/>
            </a:pPr>
            <a:r>
              <a:rPr lang="en" sz="2600">
                <a:solidFill>
                  <a:srgbClr val="595959"/>
                </a:solidFill>
              </a:rPr>
              <a:t>Capital Costs, and Carbon Emissions</a:t>
            </a:r>
            <a:endParaRPr sz="2600">
              <a:solidFill>
                <a:srgbClr val="595959"/>
              </a:solidFill>
            </a:endParaRPr>
          </a:p>
          <a:p>
            <a:pPr indent="0" lvl="0" marL="0" rtl="0" algn="ctr">
              <a:spcBef>
                <a:spcPts val="640"/>
              </a:spcBef>
              <a:spcAft>
                <a:spcPts val="0"/>
              </a:spcAft>
              <a:buNone/>
            </a:pPr>
            <a:r>
              <a:t/>
            </a:r>
            <a:endParaRPr sz="1800">
              <a:solidFill>
                <a:srgbClr val="595959"/>
              </a:solidFill>
            </a:endParaRPr>
          </a:p>
          <a:p>
            <a:pPr indent="0" lvl="0" marL="0" rtl="0" algn="ctr">
              <a:spcBef>
                <a:spcPts val="640"/>
              </a:spcBef>
              <a:spcAft>
                <a:spcPts val="0"/>
              </a:spcAft>
              <a:buNone/>
            </a:pPr>
            <a:r>
              <a:rPr lang="en" sz="1500">
                <a:solidFill>
                  <a:srgbClr val="595959"/>
                </a:solidFill>
              </a:rPr>
              <a:t>Professor Michael Robbins</a:t>
            </a:r>
            <a:endParaRPr sz="1500">
              <a:solidFill>
                <a:srgbClr val="595959"/>
              </a:solidFill>
            </a:endParaRPr>
          </a:p>
          <a:p>
            <a:pPr indent="0" lvl="0" marL="0" rtl="0" algn="ctr">
              <a:spcBef>
                <a:spcPts val="640"/>
              </a:spcBef>
              <a:spcAft>
                <a:spcPts val="0"/>
              </a:spcAft>
              <a:buNone/>
            </a:pPr>
            <a:r>
              <a:rPr lang="en" sz="1500">
                <a:solidFill>
                  <a:srgbClr val="595959"/>
                </a:solidFill>
              </a:rPr>
              <a:t>Runmu Yue, Yixuan Chen, Emily Cai, Yiyi Jiang, Yu Yang</a:t>
            </a:r>
            <a:endParaRPr sz="1500">
              <a:solidFill>
                <a:srgbClr val="595959"/>
              </a:solidFill>
            </a:endParaRPr>
          </a:p>
          <a:p>
            <a:pPr indent="0" lvl="0" marL="0" rtl="0" algn="ctr">
              <a:spcBef>
                <a:spcPts val="640"/>
              </a:spcBef>
              <a:spcAft>
                <a:spcPts val="0"/>
              </a:spcAft>
              <a:buNone/>
            </a:pPr>
            <a:r>
              <a:rPr lang="en" sz="1500">
                <a:solidFill>
                  <a:srgbClr val="595959"/>
                </a:solidFill>
              </a:rPr>
              <a:t>April 28, 2023</a:t>
            </a:r>
            <a:endParaRPr sz="15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Simulation Concept</a:t>
            </a:r>
            <a:endParaRPr b="1" sz="2000">
              <a:latin typeface="Comfortaa"/>
              <a:ea typeface="Comfortaa"/>
              <a:cs typeface="Comfortaa"/>
              <a:sym typeface="Comfortaa"/>
            </a:endParaRPr>
          </a:p>
        </p:txBody>
      </p:sp>
      <p:pic>
        <p:nvPicPr>
          <p:cNvPr id="138" name="Google Shape;138;p27"/>
          <p:cNvPicPr preferRelativeResize="0"/>
          <p:nvPr/>
        </p:nvPicPr>
        <p:blipFill rotWithShape="1">
          <a:blip r:embed="rId3">
            <a:alphaModFix/>
          </a:blip>
          <a:srcRect b="0" l="48696" r="0" t="0"/>
          <a:stretch/>
        </p:blipFill>
        <p:spPr>
          <a:xfrm>
            <a:off x="523200" y="1752750"/>
            <a:ext cx="3502701" cy="2901599"/>
          </a:xfrm>
          <a:prstGeom prst="rect">
            <a:avLst/>
          </a:prstGeom>
          <a:noFill/>
          <a:ln>
            <a:noFill/>
          </a:ln>
        </p:spPr>
      </p:pic>
      <p:pic>
        <p:nvPicPr>
          <p:cNvPr id="139" name="Google Shape;139;p27"/>
          <p:cNvPicPr preferRelativeResize="0"/>
          <p:nvPr/>
        </p:nvPicPr>
        <p:blipFill>
          <a:blip r:embed="rId4">
            <a:alphaModFix/>
          </a:blip>
          <a:stretch>
            <a:fillRect/>
          </a:stretch>
        </p:blipFill>
        <p:spPr>
          <a:xfrm>
            <a:off x="4990850" y="2370098"/>
            <a:ext cx="3777549" cy="1666926"/>
          </a:xfrm>
          <a:prstGeom prst="rect">
            <a:avLst/>
          </a:prstGeom>
          <a:noFill/>
          <a:ln>
            <a:noFill/>
          </a:ln>
        </p:spPr>
      </p:pic>
      <p:sp>
        <p:nvSpPr>
          <p:cNvPr id="140" name="Google Shape;140;p27"/>
          <p:cNvSpPr/>
          <p:nvPr/>
        </p:nvSpPr>
        <p:spPr>
          <a:xfrm>
            <a:off x="4235825" y="2851025"/>
            <a:ext cx="545100" cy="5586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1" name="Google Shape;141;p27"/>
          <p:cNvSpPr txBox="1"/>
          <p:nvPr>
            <p:ph idx="1" type="body"/>
          </p:nvPr>
        </p:nvSpPr>
        <p:spPr>
          <a:xfrm>
            <a:off x="311700" y="779675"/>
            <a:ext cx="8520600" cy="86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solidFill>
                  <a:srgbClr val="444746"/>
                </a:solidFill>
                <a:highlight>
                  <a:srgbClr val="FFFFFF"/>
                </a:highlight>
              </a:rPr>
              <a:t>There are two types of uncertainty assessment techniques: </a:t>
            </a:r>
            <a:r>
              <a:rPr b="1" lang="en" sz="1300">
                <a:solidFill>
                  <a:srgbClr val="444746"/>
                </a:solidFill>
                <a:highlight>
                  <a:srgbClr val="FFFFFF"/>
                </a:highlight>
              </a:rPr>
              <a:t>Non-probabilistic &amp; Probabilistic</a:t>
            </a:r>
            <a:endParaRPr b="1" sz="1300">
              <a:solidFill>
                <a:srgbClr val="444746"/>
              </a:solidFill>
              <a:highlight>
                <a:srgbClr val="FFFFFF"/>
              </a:highlight>
            </a:endParaRPr>
          </a:p>
          <a:p>
            <a:pPr indent="-311150" lvl="0" marL="457200" rtl="0" algn="l">
              <a:spcBef>
                <a:spcPts val="0"/>
              </a:spcBef>
              <a:spcAft>
                <a:spcPts val="0"/>
              </a:spcAft>
              <a:buClr>
                <a:srgbClr val="444746"/>
              </a:buClr>
              <a:buSzPts val="1300"/>
              <a:buChar char="●"/>
            </a:pPr>
            <a:r>
              <a:rPr b="1" lang="en" sz="1300">
                <a:solidFill>
                  <a:srgbClr val="444746"/>
                </a:solidFill>
                <a:highlight>
                  <a:srgbClr val="FFFFFF"/>
                </a:highlight>
              </a:rPr>
              <a:t>Probabilistic</a:t>
            </a:r>
            <a:r>
              <a:rPr lang="en" sz="1300">
                <a:solidFill>
                  <a:srgbClr val="444746"/>
                </a:solidFill>
                <a:highlight>
                  <a:srgbClr val="FFFFFF"/>
                </a:highlight>
              </a:rPr>
              <a:t> assessment provides a more complete consideration of the uncertainty in inputs</a:t>
            </a:r>
            <a:endParaRPr sz="1300">
              <a:solidFill>
                <a:srgbClr val="444746"/>
              </a:solidFill>
              <a:highlight>
                <a:srgbClr val="FFFFFF"/>
              </a:highlight>
            </a:endParaRPr>
          </a:p>
          <a:p>
            <a:pPr indent="-311150" lvl="0" marL="457200" rtl="0" algn="l">
              <a:spcBef>
                <a:spcPts val="0"/>
              </a:spcBef>
              <a:spcAft>
                <a:spcPts val="0"/>
              </a:spcAft>
              <a:buClr>
                <a:srgbClr val="444746"/>
              </a:buClr>
              <a:buSzPts val="1300"/>
              <a:buChar char="●"/>
            </a:pPr>
            <a:r>
              <a:rPr lang="en" sz="1300">
                <a:solidFill>
                  <a:srgbClr val="444746"/>
                </a:solidFill>
                <a:highlight>
                  <a:srgbClr val="FFFFFF"/>
                </a:highlight>
              </a:rPr>
              <a:t>We use Monte Carlo Simulation based on scenario data to analyse uncertainty</a:t>
            </a:r>
            <a:endParaRPr sz="1300">
              <a:solidFill>
                <a:srgbClr val="444746"/>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Simulation Framework</a:t>
            </a:r>
            <a:endParaRPr b="1" sz="2000">
              <a:latin typeface="Comfortaa"/>
              <a:ea typeface="Comfortaa"/>
              <a:cs typeface="Comfortaa"/>
              <a:sym typeface="Comfortaa"/>
            </a:endParaRPr>
          </a:p>
        </p:txBody>
      </p:sp>
      <p:sp>
        <p:nvSpPr>
          <p:cNvPr id="147" name="Google Shape;147;p28"/>
          <p:cNvSpPr/>
          <p:nvPr/>
        </p:nvSpPr>
        <p:spPr>
          <a:xfrm>
            <a:off x="1560625" y="844225"/>
            <a:ext cx="5923200" cy="5727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Determine the annually min-to-max range based on scenario forecast</a:t>
            </a:r>
            <a:endParaRPr/>
          </a:p>
        </p:txBody>
      </p:sp>
      <p:sp>
        <p:nvSpPr>
          <p:cNvPr id="148" name="Google Shape;148;p28"/>
          <p:cNvSpPr/>
          <p:nvPr/>
        </p:nvSpPr>
        <p:spPr>
          <a:xfrm>
            <a:off x="4376713" y="1510138"/>
            <a:ext cx="291000" cy="2451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p:nvPr/>
        </p:nvSpPr>
        <p:spPr>
          <a:xfrm>
            <a:off x="1560625" y="1848475"/>
            <a:ext cx="5923200" cy="5727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Sample uniformly from the min-to-max range to generate pathway</a:t>
            </a:r>
            <a:endParaRPr/>
          </a:p>
        </p:txBody>
      </p:sp>
      <p:sp>
        <p:nvSpPr>
          <p:cNvPr id="150" name="Google Shape;150;p28"/>
          <p:cNvSpPr/>
          <p:nvPr/>
        </p:nvSpPr>
        <p:spPr>
          <a:xfrm>
            <a:off x="4376713" y="2514388"/>
            <a:ext cx="291000" cy="2451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1560625" y="2852725"/>
            <a:ext cx="5923200" cy="5727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Smooth the pathway by constraining the possible maximum jump</a:t>
            </a:r>
            <a:endParaRPr/>
          </a:p>
        </p:txBody>
      </p:sp>
      <p:sp>
        <p:nvSpPr>
          <p:cNvPr id="152" name="Google Shape;152;p28"/>
          <p:cNvSpPr/>
          <p:nvPr/>
        </p:nvSpPr>
        <p:spPr>
          <a:xfrm>
            <a:off x="4376713" y="3518638"/>
            <a:ext cx="291000" cy="2451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1560625" y="3856975"/>
            <a:ext cx="5923200" cy="5727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Repeat the simulation process to represent the area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idx="1" type="body"/>
          </p:nvPr>
        </p:nvSpPr>
        <p:spPr>
          <a:xfrm>
            <a:off x="311700" y="779675"/>
            <a:ext cx="85206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Scenario Forecasts </a:t>
            </a:r>
            <a:endParaRPr b="1"/>
          </a:p>
          <a:p>
            <a:pPr indent="-317500" lvl="0" marL="457200" rtl="0" algn="l">
              <a:spcBef>
                <a:spcPts val="0"/>
              </a:spcBef>
              <a:spcAft>
                <a:spcPts val="0"/>
              </a:spcAft>
              <a:buSzPts val="1400"/>
              <a:buChar char="●"/>
            </a:pPr>
            <a:r>
              <a:rPr lang="en"/>
              <a:t>Determine the annual min-to-max range</a:t>
            </a:r>
            <a:endParaRPr/>
          </a:p>
          <a:p>
            <a:pPr indent="-317500" lvl="0" marL="457200" rtl="0" algn="l">
              <a:spcBef>
                <a:spcPts val="0"/>
              </a:spcBef>
              <a:spcAft>
                <a:spcPts val="0"/>
              </a:spcAft>
              <a:buSzPts val="1400"/>
              <a:buChar char="●"/>
            </a:pPr>
            <a:r>
              <a:rPr lang="en"/>
              <a:t>Find the maximum jump between two years in one scenario</a:t>
            </a:r>
            <a:endParaRPr/>
          </a:p>
        </p:txBody>
      </p:sp>
      <p:sp>
        <p:nvSpPr>
          <p:cNvPr id="159" name="Google Shape;159;p29"/>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Simulation Framework</a:t>
            </a:r>
            <a:endParaRPr b="1" sz="2000">
              <a:latin typeface="Comfortaa"/>
              <a:ea typeface="Comfortaa"/>
              <a:cs typeface="Comfortaa"/>
              <a:sym typeface="Comfortaa"/>
            </a:endParaRPr>
          </a:p>
        </p:txBody>
      </p:sp>
      <p:pic>
        <p:nvPicPr>
          <p:cNvPr id="160" name="Google Shape;160;p29"/>
          <p:cNvPicPr preferRelativeResize="0"/>
          <p:nvPr/>
        </p:nvPicPr>
        <p:blipFill rotWithShape="1">
          <a:blip r:embed="rId3">
            <a:alphaModFix/>
          </a:blip>
          <a:srcRect b="33306" l="67170" r="0" t="5377"/>
          <a:stretch/>
        </p:blipFill>
        <p:spPr>
          <a:xfrm>
            <a:off x="411275" y="2562077"/>
            <a:ext cx="2332525" cy="1953023"/>
          </a:xfrm>
          <a:prstGeom prst="rect">
            <a:avLst/>
          </a:prstGeom>
          <a:noFill/>
          <a:ln>
            <a:noFill/>
          </a:ln>
        </p:spPr>
      </p:pic>
      <p:grpSp>
        <p:nvGrpSpPr>
          <p:cNvPr id="161" name="Google Shape;161;p29"/>
          <p:cNvGrpSpPr/>
          <p:nvPr/>
        </p:nvGrpSpPr>
        <p:grpSpPr>
          <a:xfrm>
            <a:off x="2743800" y="1531500"/>
            <a:ext cx="5098886" cy="3402524"/>
            <a:chOff x="2743800" y="1531500"/>
            <a:chExt cx="5098886" cy="3402524"/>
          </a:xfrm>
        </p:grpSpPr>
        <p:pic>
          <p:nvPicPr>
            <p:cNvPr id="162" name="Google Shape;162;p29"/>
            <p:cNvPicPr preferRelativeResize="0"/>
            <p:nvPr/>
          </p:nvPicPr>
          <p:blipFill rotWithShape="1">
            <a:blip r:embed="rId3">
              <a:alphaModFix/>
            </a:blip>
            <a:srcRect b="0" l="0" r="32818" t="0"/>
            <a:stretch/>
          </p:blipFill>
          <p:spPr>
            <a:xfrm>
              <a:off x="2743800" y="1531500"/>
              <a:ext cx="5098886" cy="3402524"/>
            </a:xfrm>
            <a:prstGeom prst="rect">
              <a:avLst/>
            </a:prstGeom>
            <a:noFill/>
            <a:ln>
              <a:noFill/>
            </a:ln>
          </p:spPr>
        </p:pic>
        <p:cxnSp>
          <p:nvCxnSpPr>
            <p:cNvPr id="163" name="Google Shape;163;p29"/>
            <p:cNvCxnSpPr/>
            <p:nvPr/>
          </p:nvCxnSpPr>
          <p:spPr>
            <a:xfrm>
              <a:off x="3517500" y="2942300"/>
              <a:ext cx="148500" cy="711300"/>
            </a:xfrm>
            <a:prstGeom prst="straightConnector1">
              <a:avLst/>
            </a:prstGeom>
            <a:noFill/>
            <a:ln cap="flat" cmpd="sng" w="28575">
              <a:solidFill>
                <a:srgbClr val="CC0000"/>
              </a:solidFill>
              <a:prstDash val="solid"/>
              <a:round/>
              <a:headEnd len="med" w="med" type="none"/>
              <a:tailEnd len="med" w="med" type="none"/>
            </a:ln>
          </p:spPr>
        </p:cxnSp>
      </p:grpSp>
      <p:sp>
        <p:nvSpPr>
          <p:cNvPr id="164" name="Google Shape;164;p29"/>
          <p:cNvSpPr txBox="1"/>
          <p:nvPr/>
        </p:nvSpPr>
        <p:spPr>
          <a:xfrm>
            <a:off x="3770100" y="3152500"/>
            <a:ext cx="16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Maximum jump</a:t>
            </a:r>
            <a:endParaRPr>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idx="1" type="body"/>
          </p:nvPr>
        </p:nvSpPr>
        <p:spPr>
          <a:xfrm>
            <a:off x="311700" y="779675"/>
            <a:ext cx="85206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Simulation</a:t>
            </a:r>
            <a:endParaRPr b="1"/>
          </a:p>
          <a:p>
            <a:pPr indent="-317500" lvl="0" marL="457200" rtl="0" algn="l">
              <a:spcBef>
                <a:spcPts val="0"/>
              </a:spcBef>
              <a:spcAft>
                <a:spcPts val="0"/>
              </a:spcAft>
              <a:buSzPts val="1400"/>
              <a:buChar char="●"/>
            </a:pPr>
            <a:r>
              <a:rPr lang="en"/>
              <a:t>For each year, s</a:t>
            </a:r>
            <a:r>
              <a:rPr lang="en"/>
              <a:t>ample uniformly </a:t>
            </a:r>
            <a:r>
              <a:rPr lang="en"/>
              <a:t>from the annual range to generate pathway</a:t>
            </a:r>
            <a:endParaRPr/>
          </a:p>
          <a:p>
            <a:pPr indent="-317500" lvl="0" marL="457200" rtl="0" algn="l">
              <a:spcBef>
                <a:spcPts val="0"/>
              </a:spcBef>
              <a:spcAft>
                <a:spcPts val="0"/>
              </a:spcAft>
              <a:buSzPts val="1400"/>
              <a:buChar char="●"/>
            </a:pPr>
            <a:r>
              <a:rPr lang="en"/>
              <a:t>Smooth the pathway by constraining the possible maximum jumps between two consecutive years</a:t>
            </a:r>
            <a:endParaRPr/>
          </a:p>
        </p:txBody>
      </p:sp>
      <p:sp>
        <p:nvSpPr>
          <p:cNvPr id="170" name="Google Shape;170;p30"/>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Simulation Framework</a:t>
            </a:r>
            <a:endParaRPr b="1" sz="2000">
              <a:latin typeface="Comfortaa"/>
              <a:ea typeface="Comfortaa"/>
              <a:cs typeface="Comfortaa"/>
              <a:sym typeface="Comfortaa"/>
            </a:endParaRPr>
          </a:p>
        </p:txBody>
      </p:sp>
      <p:pic>
        <p:nvPicPr>
          <p:cNvPr id="171" name="Google Shape;171;p30"/>
          <p:cNvPicPr preferRelativeResize="0"/>
          <p:nvPr/>
        </p:nvPicPr>
        <p:blipFill>
          <a:blip r:embed="rId3">
            <a:alphaModFix/>
          </a:blip>
          <a:stretch>
            <a:fillRect/>
          </a:stretch>
        </p:blipFill>
        <p:spPr>
          <a:xfrm>
            <a:off x="4521600" y="1752750"/>
            <a:ext cx="3531000" cy="2917973"/>
          </a:xfrm>
          <a:prstGeom prst="rect">
            <a:avLst/>
          </a:prstGeom>
          <a:noFill/>
          <a:ln>
            <a:noFill/>
          </a:ln>
        </p:spPr>
      </p:pic>
      <p:pic>
        <p:nvPicPr>
          <p:cNvPr id="172" name="Google Shape;172;p30"/>
          <p:cNvPicPr preferRelativeResize="0"/>
          <p:nvPr/>
        </p:nvPicPr>
        <p:blipFill>
          <a:blip r:embed="rId4">
            <a:alphaModFix/>
          </a:blip>
          <a:stretch>
            <a:fillRect/>
          </a:stretch>
        </p:blipFill>
        <p:spPr>
          <a:xfrm>
            <a:off x="506375" y="1752750"/>
            <a:ext cx="3531000" cy="2917975"/>
          </a:xfrm>
          <a:prstGeom prst="rect">
            <a:avLst/>
          </a:prstGeom>
          <a:noFill/>
          <a:ln>
            <a:noFill/>
          </a:ln>
        </p:spPr>
      </p:pic>
      <p:sp>
        <p:nvSpPr>
          <p:cNvPr id="173" name="Google Shape;173;p30"/>
          <p:cNvSpPr/>
          <p:nvPr/>
        </p:nvSpPr>
        <p:spPr>
          <a:xfrm>
            <a:off x="2522000" y="1752750"/>
            <a:ext cx="1062000" cy="1992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6656475" y="1752750"/>
            <a:ext cx="876300" cy="1992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idx="1" type="body"/>
          </p:nvPr>
        </p:nvSpPr>
        <p:spPr>
          <a:xfrm>
            <a:off x="311700" y="703475"/>
            <a:ext cx="85206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experiment with simulation </a:t>
            </a:r>
            <a:r>
              <a:rPr lang="en" sz="1300"/>
              <a:t>counts</a:t>
            </a:r>
            <a:r>
              <a:rPr lang="en" sz="1300"/>
              <a:t> from 1k to 20k, and repeat each </a:t>
            </a:r>
            <a:r>
              <a:rPr lang="en" sz="1300"/>
              <a:t>count</a:t>
            </a:r>
            <a:r>
              <a:rPr lang="en" sz="1300"/>
              <a:t> 240 times  (24 buildings with 10 iterations each)</a:t>
            </a:r>
            <a:endParaRPr sz="1300"/>
          </a:p>
          <a:p>
            <a:pPr indent="-311150" lvl="0" marL="457200" rtl="0" algn="l">
              <a:spcBef>
                <a:spcPts val="0"/>
              </a:spcBef>
              <a:spcAft>
                <a:spcPts val="0"/>
              </a:spcAft>
              <a:buSzPts val="1300"/>
              <a:buChar char="●"/>
            </a:pPr>
            <a:r>
              <a:rPr b="1" lang="en" sz="1300"/>
              <a:t>For LCCA metrics, we use Saving-to-Investment (SIR) ratio as output</a:t>
            </a:r>
            <a:endParaRPr b="1" sz="1300"/>
          </a:p>
          <a:p>
            <a:pPr indent="-311150" lvl="0" marL="457200" rtl="0" algn="l">
              <a:spcBef>
                <a:spcPts val="0"/>
              </a:spcBef>
              <a:spcAft>
                <a:spcPts val="0"/>
              </a:spcAft>
              <a:buSzPts val="1300"/>
              <a:buChar char="●"/>
            </a:pPr>
            <a:r>
              <a:rPr lang="en" sz="1300"/>
              <a:t>5k simulations provides good reliable with relatively low computational power required</a:t>
            </a:r>
            <a:endParaRPr sz="1300"/>
          </a:p>
        </p:txBody>
      </p:sp>
      <p:sp>
        <p:nvSpPr>
          <p:cNvPr id="180" name="Google Shape;180;p31"/>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How Many Simulations for Consistent Results?</a:t>
            </a:r>
            <a:endParaRPr b="1" sz="2000">
              <a:latin typeface="Comfortaa"/>
              <a:ea typeface="Comfortaa"/>
              <a:cs typeface="Comfortaa"/>
              <a:sym typeface="Comfortaa"/>
            </a:endParaRPr>
          </a:p>
        </p:txBody>
      </p:sp>
      <p:pic>
        <p:nvPicPr>
          <p:cNvPr id="181" name="Google Shape;181;p31"/>
          <p:cNvPicPr preferRelativeResize="0"/>
          <p:nvPr/>
        </p:nvPicPr>
        <p:blipFill>
          <a:blip r:embed="rId3">
            <a:alphaModFix/>
          </a:blip>
          <a:stretch>
            <a:fillRect/>
          </a:stretch>
        </p:blipFill>
        <p:spPr>
          <a:xfrm>
            <a:off x="4663750" y="2035269"/>
            <a:ext cx="3556426" cy="2590856"/>
          </a:xfrm>
          <a:prstGeom prst="rect">
            <a:avLst/>
          </a:prstGeom>
          <a:noFill/>
          <a:ln>
            <a:noFill/>
          </a:ln>
        </p:spPr>
      </p:pic>
      <p:pic>
        <p:nvPicPr>
          <p:cNvPr id="182" name="Google Shape;182;p31"/>
          <p:cNvPicPr preferRelativeResize="0"/>
          <p:nvPr/>
        </p:nvPicPr>
        <p:blipFill>
          <a:blip r:embed="rId4">
            <a:alphaModFix/>
          </a:blip>
          <a:stretch>
            <a:fillRect/>
          </a:stretch>
        </p:blipFill>
        <p:spPr>
          <a:xfrm>
            <a:off x="844751" y="2035300"/>
            <a:ext cx="3556426" cy="2590825"/>
          </a:xfrm>
          <a:prstGeom prst="rect">
            <a:avLst/>
          </a:prstGeom>
          <a:noFill/>
          <a:ln>
            <a:noFill/>
          </a:ln>
        </p:spPr>
      </p:pic>
      <p:sp>
        <p:nvSpPr>
          <p:cNvPr id="183" name="Google Shape;183;p31"/>
          <p:cNvSpPr/>
          <p:nvPr/>
        </p:nvSpPr>
        <p:spPr>
          <a:xfrm>
            <a:off x="2550275" y="2501675"/>
            <a:ext cx="629100" cy="1440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6348350" y="2501675"/>
            <a:ext cx="629100" cy="1440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 type="body"/>
          </p:nvPr>
        </p:nvSpPr>
        <p:spPr>
          <a:xfrm>
            <a:off x="311700" y="703475"/>
            <a:ext cx="85206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experiment with simulation numbers from 1k to 20k, and repeat each number 240 times </a:t>
            </a:r>
            <a:r>
              <a:rPr lang="en" sz="1300">
                <a:solidFill>
                  <a:schemeClr val="dk1"/>
                </a:solidFill>
              </a:rPr>
              <a:t> (24 buildings with 10 iterations each)</a:t>
            </a:r>
            <a:endParaRPr sz="1300"/>
          </a:p>
          <a:p>
            <a:pPr indent="-311150" lvl="0" marL="457200" rtl="0" algn="l">
              <a:spcBef>
                <a:spcPts val="0"/>
              </a:spcBef>
              <a:spcAft>
                <a:spcPts val="0"/>
              </a:spcAft>
              <a:buSzPts val="1300"/>
              <a:buChar char="●"/>
            </a:pPr>
            <a:r>
              <a:rPr b="1" lang="en" sz="1300"/>
              <a:t>For Greenhouse gas emission, we output the probability of reducing x% of our emissions by 2050.</a:t>
            </a:r>
            <a:endParaRPr b="1" sz="1300"/>
          </a:p>
          <a:p>
            <a:pPr indent="-311150" lvl="0" marL="457200" rtl="0" algn="l">
              <a:spcBef>
                <a:spcPts val="0"/>
              </a:spcBef>
              <a:spcAft>
                <a:spcPts val="0"/>
              </a:spcAft>
              <a:buSzPts val="1300"/>
              <a:buChar char="●"/>
            </a:pPr>
            <a:r>
              <a:rPr lang="en" sz="1300">
                <a:solidFill>
                  <a:schemeClr val="dk1"/>
                </a:solidFill>
              </a:rPr>
              <a:t>5k simulations provides good reliable with relatively low computational power required</a:t>
            </a:r>
            <a:endParaRPr sz="1300"/>
          </a:p>
        </p:txBody>
      </p:sp>
      <p:pic>
        <p:nvPicPr>
          <p:cNvPr id="190" name="Google Shape;190;p32"/>
          <p:cNvPicPr preferRelativeResize="0"/>
          <p:nvPr/>
        </p:nvPicPr>
        <p:blipFill>
          <a:blip r:embed="rId3">
            <a:alphaModFix/>
          </a:blip>
          <a:stretch>
            <a:fillRect/>
          </a:stretch>
        </p:blipFill>
        <p:spPr>
          <a:xfrm>
            <a:off x="1874050" y="1800600"/>
            <a:ext cx="4675577" cy="3117051"/>
          </a:xfrm>
          <a:prstGeom prst="rect">
            <a:avLst/>
          </a:prstGeom>
          <a:noFill/>
          <a:ln>
            <a:noFill/>
          </a:ln>
        </p:spPr>
      </p:pic>
      <p:sp>
        <p:nvSpPr>
          <p:cNvPr id="191" name="Google Shape;191;p32"/>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How Many Simulations for Consistent Results?</a:t>
            </a:r>
            <a:endParaRPr b="1" sz="20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4708925" y="1396050"/>
            <a:ext cx="4418002" cy="3313519"/>
          </a:xfrm>
          <a:prstGeom prst="rect">
            <a:avLst/>
          </a:prstGeom>
          <a:noFill/>
          <a:ln>
            <a:noFill/>
          </a:ln>
        </p:spPr>
      </p:pic>
      <p:pic>
        <p:nvPicPr>
          <p:cNvPr id="197" name="Google Shape;197;p33"/>
          <p:cNvPicPr preferRelativeResize="0"/>
          <p:nvPr/>
        </p:nvPicPr>
        <p:blipFill>
          <a:blip r:embed="rId4">
            <a:alphaModFix/>
          </a:blip>
          <a:stretch>
            <a:fillRect/>
          </a:stretch>
        </p:blipFill>
        <p:spPr>
          <a:xfrm>
            <a:off x="0" y="1396050"/>
            <a:ext cx="4418002" cy="3313501"/>
          </a:xfrm>
          <a:prstGeom prst="rect">
            <a:avLst/>
          </a:prstGeom>
          <a:noFill/>
          <a:ln>
            <a:noFill/>
          </a:ln>
        </p:spPr>
      </p:pic>
      <p:sp>
        <p:nvSpPr>
          <p:cNvPr id="198" name="Google Shape;198;p33"/>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How Many Simulations for Consistent Results?</a:t>
            </a:r>
            <a:endParaRPr b="1" sz="2000">
              <a:latin typeface="Comfortaa"/>
              <a:ea typeface="Comfortaa"/>
              <a:cs typeface="Comfortaa"/>
              <a:sym typeface="Comfortaa"/>
            </a:endParaRPr>
          </a:p>
        </p:txBody>
      </p:sp>
      <p:sp>
        <p:nvSpPr>
          <p:cNvPr id="199" name="Google Shape;199;p33"/>
          <p:cNvSpPr txBox="1"/>
          <p:nvPr>
            <p:ph idx="1" type="body"/>
          </p:nvPr>
        </p:nvSpPr>
        <p:spPr>
          <a:xfrm>
            <a:off x="311700" y="703475"/>
            <a:ext cx="8520600" cy="66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T</a:t>
            </a:r>
            <a:r>
              <a:rPr lang="en" sz="1300">
                <a:solidFill>
                  <a:schemeClr val="dk1"/>
                </a:solidFill>
              </a:rPr>
              <a:t>he average from 5k simulations is a good estimate for the average from 20k simulations, our true prediction.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 eliminate 3k from consideration after observing its large spread for the </a:t>
            </a:r>
            <a:r>
              <a:rPr lang="en" sz="1300">
                <a:solidFill>
                  <a:srgbClr val="222222"/>
                </a:solidFill>
              </a:rPr>
              <a:t>buildings in</a:t>
            </a:r>
            <a:r>
              <a:rPr lang="en" sz="1300">
                <a:solidFill>
                  <a:srgbClr val="E70C9E"/>
                </a:solidFill>
              </a:rPr>
              <a:t> pink</a:t>
            </a:r>
            <a:r>
              <a:rPr lang="en" sz="1300">
                <a:solidFill>
                  <a:schemeClr val="dk1"/>
                </a:solidFill>
              </a:rPr>
              <a:t> and </a:t>
            </a:r>
            <a:r>
              <a:rPr lang="en" sz="1300">
                <a:solidFill>
                  <a:srgbClr val="9900FF"/>
                </a:solidFill>
              </a:rPr>
              <a:t>purple</a:t>
            </a:r>
            <a:r>
              <a:rPr lang="en" sz="1300">
                <a:solidFill>
                  <a:schemeClr val="dk1"/>
                </a:solidFill>
              </a:rPr>
              <a:t>. </a:t>
            </a:r>
            <a:endParaRPr sz="1300">
              <a:solidFill>
                <a:schemeClr val="dk1"/>
              </a:solidFill>
            </a:endParaRPr>
          </a:p>
        </p:txBody>
      </p:sp>
      <p:sp>
        <p:nvSpPr>
          <p:cNvPr id="200" name="Google Shape;200;p33"/>
          <p:cNvSpPr/>
          <p:nvPr/>
        </p:nvSpPr>
        <p:spPr>
          <a:xfrm>
            <a:off x="4494125" y="1704600"/>
            <a:ext cx="214800" cy="2696400"/>
          </a:xfrm>
          <a:prstGeom prst="leftBrace">
            <a:avLst>
              <a:gd fmla="val 50000" name="adj1"/>
              <a:gd fmla="val 16571"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980000"/>
              </a:highlight>
            </a:endParaRPr>
          </a:p>
        </p:txBody>
      </p:sp>
      <p:sp>
        <p:nvSpPr>
          <p:cNvPr id="201" name="Google Shape;201;p33"/>
          <p:cNvSpPr txBox="1"/>
          <p:nvPr/>
        </p:nvSpPr>
        <p:spPr>
          <a:xfrm>
            <a:off x="2661900" y="2950325"/>
            <a:ext cx="126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434343"/>
                </a:solidFill>
              </a:rPr>
              <a:t>Every</a:t>
            </a:r>
            <a:r>
              <a:rPr lang="en" sz="900">
                <a:solidFill>
                  <a:srgbClr val="434343"/>
                </a:solidFill>
              </a:rPr>
              <a:t> color represents a  different building</a:t>
            </a:r>
            <a:endParaRPr sz="9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Project Example Outcome</a:t>
            </a:r>
            <a:endParaRPr b="1" sz="2000">
              <a:latin typeface="Comfortaa"/>
              <a:ea typeface="Comfortaa"/>
              <a:cs typeface="Comfortaa"/>
              <a:sym typeface="Comfortaa"/>
            </a:endParaRPr>
          </a:p>
        </p:txBody>
      </p:sp>
      <p:graphicFrame>
        <p:nvGraphicFramePr>
          <p:cNvPr id="207" name="Google Shape;207;p34"/>
          <p:cNvGraphicFramePr/>
          <p:nvPr/>
        </p:nvGraphicFramePr>
        <p:xfrm>
          <a:off x="457250" y="2109525"/>
          <a:ext cx="3000000" cy="3000000"/>
        </p:xfrm>
        <a:graphic>
          <a:graphicData uri="http://schemas.openxmlformats.org/drawingml/2006/table">
            <a:tbl>
              <a:tblPr>
                <a:noFill/>
                <a:tableStyleId>{BEF73B62-B59C-4DD7-B1BB-A02D2B7FC81B}</a:tableStyleId>
              </a:tblPr>
              <a:tblGrid>
                <a:gridCol w="970100"/>
                <a:gridCol w="982250"/>
                <a:gridCol w="896725"/>
                <a:gridCol w="896725"/>
                <a:gridCol w="896725"/>
                <a:gridCol w="896725"/>
                <a:gridCol w="896725"/>
                <a:gridCol w="896725"/>
                <a:gridCol w="896725"/>
              </a:tblGrid>
              <a:tr h="550">
                <a:tc>
                  <a:txBody>
                    <a:bodyPr/>
                    <a:lstStyle/>
                    <a:p>
                      <a:pPr indent="0" lvl="0" marL="0" rtl="0" algn="ctr">
                        <a:spcBef>
                          <a:spcPts val="0"/>
                        </a:spcBef>
                        <a:spcAft>
                          <a:spcPts val="0"/>
                        </a:spcAft>
                        <a:buNone/>
                      </a:pPr>
                      <a:r>
                        <a:rPr b="1" lang="en" sz="1200"/>
                        <a:t>Asset Name</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t>E</a:t>
                      </a:r>
                      <a:r>
                        <a:rPr b="1" lang="en" sz="1200"/>
                        <a:t>lectricity Decrease</a:t>
                      </a:r>
                      <a:endParaRPr b="1" sz="1200"/>
                    </a:p>
                    <a:p>
                      <a:pPr indent="0" lvl="0" marL="0" rtl="0" algn="ctr">
                        <a:spcBef>
                          <a:spcPts val="0"/>
                        </a:spcBef>
                        <a:spcAft>
                          <a:spcPts val="0"/>
                        </a:spcAft>
                        <a:buNone/>
                      </a:pPr>
                      <a:r>
                        <a:rPr b="1" lang="en" sz="1200"/>
                        <a:t> (kWh)</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t>N</a:t>
                      </a:r>
                      <a:r>
                        <a:rPr b="1" lang="en" sz="1200"/>
                        <a:t>atural Gas Decrease </a:t>
                      </a:r>
                      <a:endParaRPr b="1" sz="1200"/>
                    </a:p>
                    <a:p>
                      <a:pPr indent="0" lvl="0" marL="0" rtl="0" algn="ctr">
                        <a:spcBef>
                          <a:spcPts val="0"/>
                        </a:spcBef>
                        <a:spcAft>
                          <a:spcPts val="0"/>
                        </a:spcAft>
                        <a:buNone/>
                      </a:pPr>
                      <a:r>
                        <a:rPr b="1" lang="en" sz="1200"/>
                        <a:t>(kWh)</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t>C</a:t>
                      </a:r>
                      <a:r>
                        <a:rPr b="1" lang="en" sz="1200"/>
                        <a:t>ost</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t>Net Saving</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200"/>
                        <a:t>Simple Payback Period</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200"/>
                        <a:t>Discounted Payback Period</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200"/>
                        <a:t>Saving-to-Investment Ratio</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200"/>
                        <a:t>Decision</a:t>
                      </a:r>
                      <a:endParaRPr b="1"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425">
                <a:tc>
                  <a:txBody>
                    <a:bodyPr/>
                    <a:lstStyle/>
                    <a:p>
                      <a:pPr indent="0" lvl="0" marL="0" rtl="0" algn="ctr">
                        <a:spcBef>
                          <a:spcPts val="0"/>
                        </a:spcBef>
                        <a:spcAft>
                          <a:spcPts val="0"/>
                        </a:spcAft>
                        <a:buNone/>
                      </a:pPr>
                      <a:r>
                        <a:rPr lang="en" sz="1200"/>
                        <a:t>South Cargo Building A</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511,958</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272</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$319,494 </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1,150,228</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6AA84F"/>
                          </a:solidFill>
                        </a:rPr>
                        <a:t>4.17</a:t>
                      </a:r>
                      <a:endParaRPr b="1" sz="1200">
                        <a:solidFill>
                          <a:srgbClr val="6AA84F"/>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200"/>
                        <a:t>5.0</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6AA84F"/>
                          </a:solidFill>
                        </a:rPr>
                        <a:t>4.6</a:t>
                      </a:r>
                      <a:endParaRPr b="1" sz="1200">
                        <a:solidFill>
                          <a:srgbClr val="6AA84F"/>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6AA84F"/>
                          </a:solidFill>
                        </a:rPr>
                        <a:t>Accept</a:t>
                      </a:r>
                      <a:endParaRPr b="1" sz="1200">
                        <a:solidFill>
                          <a:srgbClr val="6AA84F"/>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425">
                <a:tc>
                  <a:txBody>
                    <a:bodyPr/>
                    <a:lstStyle/>
                    <a:p>
                      <a:pPr indent="0" lvl="0" marL="0" rtl="0" algn="ctr">
                        <a:spcBef>
                          <a:spcPts val="0"/>
                        </a:spcBef>
                        <a:spcAft>
                          <a:spcPts val="0"/>
                        </a:spcAft>
                        <a:buNone/>
                      </a:pPr>
                      <a:r>
                        <a:rPr lang="en" sz="1200"/>
                        <a:t>North Cargo Building A</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102,480</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6,928</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$525,809 </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-216,448</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32.48</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200"/>
                        <a:t>33.45</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0.59</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Reject</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325">
                <a:tc>
                  <a:txBody>
                    <a:bodyPr/>
                    <a:lstStyle/>
                    <a:p>
                      <a:pPr indent="0" lvl="0" marL="0" rtl="0" algn="ctr">
                        <a:spcBef>
                          <a:spcPts val="0"/>
                        </a:spcBef>
                        <a:spcAft>
                          <a:spcPts val="0"/>
                        </a:spcAft>
                        <a:buNone/>
                      </a:pPr>
                      <a:r>
                        <a:rPr lang="en" sz="1200"/>
                        <a:t>Fire Station 1</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73,118</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61,286</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200"/>
                        <a:t>$174,119 </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170,892</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10.33</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200"/>
                        <a:t>10.99</a:t>
                      </a:r>
                      <a:endParaRPr sz="1200"/>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1.98</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200">
                          <a:solidFill>
                            <a:srgbClr val="CC0000"/>
                          </a:solidFill>
                        </a:rPr>
                        <a:t>Reject</a:t>
                      </a:r>
                      <a:endParaRPr b="1" sz="1200">
                        <a:solidFill>
                          <a:srgbClr val="CC0000"/>
                        </a:solidFill>
                      </a:endParaRPr>
                    </a:p>
                  </a:txBody>
                  <a:tcPr marT="9525" marB="91425" marR="9525" marL="95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
        <p:nvSpPr>
          <p:cNvPr id="208" name="Google Shape;208;p34"/>
          <p:cNvSpPr txBox="1"/>
          <p:nvPr>
            <p:ph idx="1" type="body"/>
          </p:nvPr>
        </p:nvSpPr>
        <p:spPr>
          <a:xfrm>
            <a:off x="311700" y="703475"/>
            <a:ext cx="85206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LCCA benchmark in practice</a:t>
            </a:r>
            <a:endParaRPr b="1" sz="1300"/>
          </a:p>
          <a:p>
            <a:pPr indent="-311150" lvl="0" marL="457200" rtl="0" algn="l">
              <a:spcBef>
                <a:spcPts val="0"/>
              </a:spcBef>
              <a:spcAft>
                <a:spcPts val="0"/>
              </a:spcAft>
              <a:buSzPts val="1300"/>
              <a:buChar char="●"/>
            </a:pPr>
            <a:r>
              <a:rPr lang="en" sz="1300"/>
              <a:t>Simple Payback Period  &lt; 7 (years)</a:t>
            </a:r>
            <a:endParaRPr sz="1300"/>
          </a:p>
          <a:p>
            <a:pPr indent="-311150" lvl="0" marL="457200" rtl="0" algn="l">
              <a:spcBef>
                <a:spcPts val="0"/>
              </a:spcBef>
              <a:spcAft>
                <a:spcPts val="0"/>
              </a:spcAft>
              <a:buSzPts val="1300"/>
              <a:buChar char="●"/>
            </a:pPr>
            <a:r>
              <a:rPr lang="en" sz="1300"/>
              <a:t>Saving-to-Investment Ratio &gt; 2  </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User Interface for  LCCA Indicators </a:t>
            </a:r>
            <a:endParaRPr b="1" sz="2000">
              <a:latin typeface="Comfortaa"/>
              <a:ea typeface="Comfortaa"/>
              <a:cs typeface="Comfortaa"/>
              <a:sym typeface="Comfortaa"/>
            </a:endParaRPr>
          </a:p>
        </p:txBody>
      </p:sp>
      <p:pic>
        <p:nvPicPr>
          <p:cNvPr id="214" name="Google Shape;214;p35"/>
          <p:cNvPicPr preferRelativeResize="0"/>
          <p:nvPr/>
        </p:nvPicPr>
        <p:blipFill rotWithShape="1">
          <a:blip r:embed="rId3">
            <a:alphaModFix/>
          </a:blip>
          <a:srcRect b="0" l="109" r="119" t="0"/>
          <a:stretch/>
        </p:blipFill>
        <p:spPr>
          <a:xfrm>
            <a:off x="311700" y="646550"/>
            <a:ext cx="4787175" cy="3973349"/>
          </a:xfrm>
          <a:prstGeom prst="rect">
            <a:avLst/>
          </a:prstGeom>
          <a:noFill/>
          <a:ln>
            <a:noFill/>
          </a:ln>
        </p:spPr>
      </p:pic>
      <p:sp>
        <p:nvSpPr>
          <p:cNvPr id="215" name="Google Shape;215;p35"/>
          <p:cNvSpPr txBox="1"/>
          <p:nvPr/>
        </p:nvSpPr>
        <p:spPr>
          <a:xfrm>
            <a:off x="5228350" y="1092325"/>
            <a:ext cx="393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Portfolio Testing</a:t>
            </a:r>
            <a:endParaRPr b="1">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Char char="●"/>
            </a:pPr>
            <a:r>
              <a:rPr lang="en"/>
              <a:t>User select the buildings they want to use to build their portfolio</a:t>
            </a:r>
            <a:endParaRPr/>
          </a:p>
          <a:p>
            <a:pPr indent="-317500" lvl="0" marL="457200" rtl="0" algn="l">
              <a:spcBef>
                <a:spcPts val="0"/>
              </a:spcBef>
              <a:spcAft>
                <a:spcPts val="0"/>
              </a:spcAft>
              <a:buSzPts val="1400"/>
              <a:buChar char="●"/>
            </a:pPr>
            <a:r>
              <a:rPr lang="en"/>
              <a:t>Output the four LCCA indicators based on the selections</a:t>
            </a:r>
            <a:endParaRPr/>
          </a:p>
          <a:p>
            <a:pPr indent="-317500" lvl="0" marL="457200" rtl="0" algn="l">
              <a:spcBef>
                <a:spcPts val="0"/>
              </a:spcBef>
              <a:spcAft>
                <a:spcPts val="0"/>
              </a:spcAft>
              <a:buSzPts val="1400"/>
              <a:buChar char="●"/>
            </a:pPr>
            <a:r>
              <a:rPr lang="en"/>
              <a:t>Calculations take all the buildings in the portfolio as one “giant building” (add up their electricity decrease, gas decrease, and cost together)</a:t>
            </a:r>
            <a:endParaRPr/>
          </a:p>
        </p:txBody>
      </p:sp>
      <p:sp>
        <p:nvSpPr>
          <p:cNvPr id="216" name="Google Shape;216;p35"/>
          <p:cNvSpPr/>
          <p:nvPr/>
        </p:nvSpPr>
        <p:spPr>
          <a:xfrm>
            <a:off x="4494675" y="3870875"/>
            <a:ext cx="519600" cy="19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311700" y="4061675"/>
            <a:ext cx="3273000" cy="64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5"/>
          <p:cNvCxnSpPr/>
          <p:nvPr/>
        </p:nvCxnSpPr>
        <p:spPr>
          <a:xfrm flipH="1" rot="10800000">
            <a:off x="4639525" y="1781675"/>
            <a:ext cx="822000" cy="2089200"/>
          </a:xfrm>
          <a:prstGeom prst="straightConnector1">
            <a:avLst/>
          </a:prstGeom>
          <a:noFill/>
          <a:ln cap="flat" cmpd="sng" w="9525">
            <a:solidFill>
              <a:srgbClr val="FF0000"/>
            </a:solidFill>
            <a:prstDash val="solid"/>
            <a:round/>
            <a:headEnd len="med" w="med" type="none"/>
            <a:tailEnd len="med" w="med" type="triangle"/>
          </a:ln>
        </p:spPr>
      </p:cxnSp>
      <p:cxnSp>
        <p:nvCxnSpPr>
          <p:cNvPr id="219" name="Google Shape;219;p35"/>
          <p:cNvCxnSpPr/>
          <p:nvPr/>
        </p:nvCxnSpPr>
        <p:spPr>
          <a:xfrm flipH="1" rot="10800000">
            <a:off x="3573925" y="2184775"/>
            <a:ext cx="1887600" cy="1887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User Interface for  LCCA Indicators </a:t>
            </a:r>
            <a:endParaRPr b="1" sz="2000">
              <a:latin typeface="Comfortaa"/>
              <a:ea typeface="Comfortaa"/>
              <a:cs typeface="Comfortaa"/>
              <a:sym typeface="Comfortaa"/>
            </a:endParaRPr>
          </a:p>
        </p:txBody>
      </p:sp>
      <p:sp>
        <p:nvSpPr>
          <p:cNvPr id="225" name="Google Shape;225;p36"/>
          <p:cNvSpPr txBox="1"/>
          <p:nvPr/>
        </p:nvSpPr>
        <p:spPr>
          <a:xfrm>
            <a:off x="4240200" y="3157425"/>
            <a:ext cx="4803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Probability of Hitting  Indicator Targets</a:t>
            </a:r>
            <a:endParaRPr b="1">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317500" lvl="0" marL="457200" rtl="0" algn="l">
              <a:spcBef>
                <a:spcPts val="0"/>
              </a:spcBef>
              <a:spcAft>
                <a:spcPts val="0"/>
              </a:spcAft>
              <a:buSzPts val="1400"/>
              <a:buChar char="●"/>
            </a:pPr>
            <a:r>
              <a:rPr lang="en"/>
              <a:t>User select the buildings in their portfolio</a:t>
            </a:r>
            <a:endParaRPr/>
          </a:p>
          <a:p>
            <a:pPr indent="-317500" lvl="0" marL="457200" rtl="0" algn="l">
              <a:spcBef>
                <a:spcPts val="0"/>
              </a:spcBef>
              <a:spcAft>
                <a:spcPts val="0"/>
              </a:spcAft>
              <a:buSzPts val="1400"/>
              <a:buChar char="●"/>
            </a:pPr>
            <a:r>
              <a:rPr lang="en"/>
              <a:t>User input their desired indicator targets</a:t>
            </a:r>
            <a:endParaRPr/>
          </a:p>
          <a:p>
            <a:pPr indent="-317500" lvl="0" marL="457200" rtl="0" algn="l">
              <a:spcBef>
                <a:spcPts val="0"/>
              </a:spcBef>
              <a:spcAft>
                <a:spcPts val="0"/>
              </a:spcAft>
              <a:buSzPts val="1400"/>
              <a:buChar char="●"/>
            </a:pPr>
            <a:r>
              <a:rPr lang="en"/>
              <a:t>Run simulations based on the selected buildings, then calculate the proportion of the simulation </a:t>
            </a:r>
            <a:r>
              <a:rPr lang="en"/>
              <a:t>results that meet the user targets</a:t>
            </a:r>
            <a:endParaRPr/>
          </a:p>
        </p:txBody>
      </p:sp>
      <p:pic>
        <p:nvPicPr>
          <p:cNvPr id="226" name="Google Shape;226;p36"/>
          <p:cNvPicPr preferRelativeResize="0"/>
          <p:nvPr/>
        </p:nvPicPr>
        <p:blipFill rotWithShape="1">
          <a:blip r:embed="rId3">
            <a:alphaModFix/>
          </a:blip>
          <a:srcRect b="43515" l="0" r="0" t="0"/>
          <a:stretch/>
        </p:blipFill>
        <p:spPr>
          <a:xfrm>
            <a:off x="0" y="646550"/>
            <a:ext cx="4240199" cy="2929375"/>
          </a:xfrm>
          <a:prstGeom prst="rect">
            <a:avLst/>
          </a:prstGeom>
          <a:noFill/>
          <a:ln>
            <a:noFill/>
          </a:ln>
        </p:spPr>
      </p:pic>
      <p:pic>
        <p:nvPicPr>
          <p:cNvPr id="227" name="Google Shape;227;p36"/>
          <p:cNvPicPr preferRelativeResize="0"/>
          <p:nvPr/>
        </p:nvPicPr>
        <p:blipFill rotWithShape="1">
          <a:blip r:embed="rId4">
            <a:alphaModFix/>
          </a:blip>
          <a:srcRect b="0" l="1286" r="1276" t="0"/>
          <a:stretch/>
        </p:blipFill>
        <p:spPr>
          <a:xfrm>
            <a:off x="4412550" y="646550"/>
            <a:ext cx="4731450" cy="2510863"/>
          </a:xfrm>
          <a:prstGeom prst="rect">
            <a:avLst/>
          </a:prstGeom>
          <a:noFill/>
          <a:ln>
            <a:noFill/>
          </a:ln>
        </p:spPr>
      </p:pic>
      <p:sp>
        <p:nvSpPr>
          <p:cNvPr id="228" name="Google Shape;228;p36"/>
          <p:cNvSpPr/>
          <p:nvPr/>
        </p:nvSpPr>
        <p:spPr>
          <a:xfrm>
            <a:off x="4412550" y="1680075"/>
            <a:ext cx="3490500" cy="14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9"/>
          <p:cNvSpPr txBox="1"/>
          <p:nvPr>
            <p:ph type="title"/>
          </p:nvPr>
        </p:nvSpPr>
        <p:spPr>
          <a:xfrm>
            <a:off x="311700" y="7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Our Group and Employer </a:t>
            </a:r>
            <a:endParaRPr b="1" sz="2000">
              <a:latin typeface="Comfortaa"/>
              <a:ea typeface="Comfortaa"/>
              <a:cs typeface="Comfortaa"/>
              <a:sym typeface="Comfortaa"/>
            </a:endParaRPr>
          </a:p>
        </p:txBody>
      </p:sp>
      <p:pic>
        <p:nvPicPr>
          <p:cNvPr id="74" name="Google Shape;74;p19"/>
          <p:cNvPicPr preferRelativeResize="0"/>
          <p:nvPr/>
        </p:nvPicPr>
        <p:blipFill rotWithShape="1">
          <a:blip r:embed="rId3">
            <a:alphaModFix/>
          </a:blip>
          <a:srcRect b="0" l="0" r="0" t="0"/>
          <a:stretch/>
        </p:blipFill>
        <p:spPr>
          <a:xfrm>
            <a:off x="311700" y="820050"/>
            <a:ext cx="3520800" cy="782400"/>
          </a:xfrm>
          <a:prstGeom prst="rect">
            <a:avLst/>
          </a:prstGeom>
          <a:noFill/>
          <a:ln>
            <a:noFill/>
          </a:ln>
        </p:spPr>
      </p:pic>
      <p:sp>
        <p:nvSpPr>
          <p:cNvPr id="75" name="Google Shape;75;p19"/>
          <p:cNvSpPr txBox="1"/>
          <p:nvPr/>
        </p:nvSpPr>
        <p:spPr>
          <a:xfrm>
            <a:off x="311700" y="1775950"/>
            <a:ext cx="4424700" cy="1611000"/>
          </a:xfrm>
          <a:prstGeom prst="rect">
            <a:avLst/>
          </a:prstGeom>
          <a:noFill/>
          <a:ln>
            <a:noFill/>
          </a:ln>
        </p:spPr>
        <p:txBody>
          <a:bodyPr anchorCtr="0" anchor="t" bIns="91425" lIns="91425" spcFirstLastPara="1" rIns="91425" wrap="square" tIns="91425">
            <a:spAutoFit/>
          </a:bodyPr>
          <a:lstStyle/>
          <a:p>
            <a:pPr indent="-165100" lvl="0" marL="228600" rtl="0" algn="l">
              <a:lnSpc>
                <a:spcPct val="110000"/>
              </a:lnSpc>
              <a:spcBef>
                <a:spcPts val="700"/>
              </a:spcBef>
              <a:spcAft>
                <a:spcPts val="0"/>
              </a:spcAft>
              <a:buClr>
                <a:schemeClr val="dk1"/>
              </a:buClr>
              <a:buSzPts val="200"/>
              <a:buChar char="◼"/>
            </a:pPr>
            <a:r>
              <a:rPr lang="en" sz="1500">
                <a:solidFill>
                  <a:schemeClr val="dk1"/>
                </a:solidFill>
              </a:rPr>
              <a:t>SaaS and consulting firm </a:t>
            </a:r>
            <a:endParaRPr sz="1500">
              <a:solidFill>
                <a:schemeClr val="dk1"/>
              </a:solidFill>
            </a:endParaRPr>
          </a:p>
          <a:p>
            <a:pPr indent="-165100" lvl="0" marL="228600" rtl="0" algn="l">
              <a:lnSpc>
                <a:spcPct val="110000"/>
              </a:lnSpc>
              <a:spcBef>
                <a:spcPts val="700"/>
              </a:spcBef>
              <a:spcAft>
                <a:spcPts val="0"/>
              </a:spcAft>
              <a:buClr>
                <a:schemeClr val="dk1"/>
              </a:buClr>
              <a:buSzPts val="200"/>
              <a:buChar char="◼"/>
            </a:pPr>
            <a:r>
              <a:rPr lang="en" sz="1500">
                <a:solidFill>
                  <a:schemeClr val="dk1"/>
                </a:solidFill>
              </a:rPr>
              <a:t>Economic analyses of building and site infrastructure projects</a:t>
            </a:r>
            <a:endParaRPr sz="1500">
              <a:solidFill>
                <a:schemeClr val="dk1"/>
              </a:solidFill>
            </a:endParaRPr>
          </a:p>
          <a:p>
            <a:pPr indent="-165100" lvl="0" marL="228600" rtl="0" algn="l">
              <a:lnSpc>
                <a:spcPct val="110000"/>
              </a:lnSpc>
              <a:spcBef>
                <a:spcPts val="700"/>
              </a:spcBef>
              <a:spcAft>
                <a:spcPts val="0"/>
              </a:spcAft>
              <a:buClr>
                <a:schemeClr val="dk1"/>
              </a:buClr>
              <a:buSzPts val="200"/>
              <a:buChar char="◼"/>
            </a:pPr>
            <a:r>
              <a:rPr lang="en" sz="1500">
                <a:solidFill>
                  <a:schemeClr val="dk1"/>
                </a:solidFill>
              </a:rPr>
              <a:t>Autocase is our cloud-based sustainable economic analysis tool</a:t>
            </a:r>
            <a:endParaRPr b="1" sz="2200">
              <a:solidFill>
                <a:schemeClr val="dk1"/>
              </a:solidFill>
            </a:endParaRPr>
          </a:p>
        </p:txBody>
      </p:sp>
      <p:sp>
        <p:nvSpPr>
          <p:cNvPr id="76" name="Google Shape;76;p19"/>
          <p:cNvSpPr txBox="1"/>
          <p:nvPr/>
        </p:nvSpPr>
        <p:spPr>
          <a:xfrm>
            <a:off x="311700" y="3464250"/>
            <a:ext cx="4238700" cy="1013400"/>
          </a:xfrm>
          <a:prstGeom prst="rect">
            <a:avLst/>
          </a:prstGeom>
          <a:noFill/>
          <a:ln>
            <a:noFill/>
          </a:ln>
        </p:spPr>
        <p:txBody>
          <a:bodyPr anchorCtr="0" anchor="t" bIns="91425" lIns="91425" spcFirstLastPara="1" rIns="91425" wrap="square" tIns="91425">
            <a:spAutoFit/>
          </a:bodyPr>
          <a:lstStyle/>
          <a:p>
            <a:pPr indent="-165100" lvl="0" marL="228600" marR="0" rtl="0" algn="l">
              <a:lnSpc>
                <a:spcPct val="110000"/>
              </a:lnSpc>
              <a:spcBef>
                <a:spcPts val="700"/>
              </a:spcBef>
              <a:spcAft>
                <a:spcPts val="0"/>
              </a:spcAft>
              <a:buClr>
                <a:schemeClr val="dk1"/>
              </a:buClr>
              <a:buSzPts val="200"/>
              <a:buChar char="◼"/>
            </a:pPr>
            <a:r>
              <a:rPr lang="en" sz="1500">
                <a:solidFill>
                  <a:schemeClr val="dk1"/>
                </a:solidFill>
              </a:rPr>
              <a:t>Shane Minckley</a:t>
            </a:r>
            <a:endParaRPr sz="1500">
              <a:solidFill>
                <a:schemeClr val="dk1"/>
              </a:solidFill>
            </a:endParaRPr>
          </a:p>
          <a:p>
            <a:pPr indent="-165100" lvl="0" marL="228600" marR="0" rtl="0" algn="l">
              <a:lnSpc>
                <a:spcPct val="110000"/>
              </a:lnSpc>
              <a:spcBef>
                <a:spcPts val="700"/>
              </a:spcBef>
              <a:spcAft>
                <a:spcPts val="0"/>
              </a:spcAft>
              <a:buClr>
                <a:schemeClr val="dk1"/>
              </a:buClr>
              <a:buSzPts val="200"/>
              <a:buChar char="◼"/>
            </a:pPr>
            <a:r>
              <a:rPr lang="en" sz="1500">
                <a:solidFill>
                  <a:schemeClr val="dk1"/>
                </a:solidFill>
              </a:rPr>
              <a:t>Senior Economist &amp; Implementation Manager</a:t>
            </a:r>
            <a:endParaRPr sz="1500">
              <a:solidFill>
                <a:schemeClr val="dk1"/>
              </a:solidFill>
            </a:endParaRPr>
          </a:p>
        </p:txBody>
      </p:sp>
      <p:pic>
        <p:nvPicPr>
          <p:cNvPr id="77" name="Google Shape;77;p19"/>
          <p:cNvPicPr preferRelativeResize="0"/>
          <p:nvPr/>
        </p:nvPicPr>
        <p:blipFill rotWithShape="1">
          <a:blip r:embed="rId4">
            <a:alphaModFix/>
          </a:blip>
          <a:srcRect b="0" l="0" r="0" t="0"/>
          <a:stretch/>
        </p:blipFill>
        <p:spPr>
          <a:xfrm>
            <a:off x="4484550" y="1211850"/>
            <a:ext cx="4238699" cy="32084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7"/>
          <p:cNvPicPr preferRelativeResize="0"/>
          <p:nvPr/>
        </p:nvPicPr>
        <p:blipFill>
          <a:blip r:embed="rId3">
            <a:alphaModFix/>
          </a:blip>
          <a:stretch>
            <a:fillRect/>
          </a:stretch>
        </p:blipFill>
        <p:spPr>
          <a:xfrm>
            <a:off x="4572000" y="847675"/>
            <a:ext cx="4260299" cy="4200582"/>
          </a:xfrm>
          <a:prstGeom prst="rect">
            <a:avLst/>
          </a:prstGeom>
          <a:noFill/>
          <a:ln>
            <a:noFill/>
          </a:ln>
        </p:spPr>
      </p:pic>
      <p:sp>
        <p:nvSpPr>
          <p:cNvPr id="234" name="Google Shape;234;p37"/>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User Interface for Greenhouse Gas Emissions </a:t>
            </a:r>
            <a:endParaRPr b="1" sz="2000">
              <a:latin typeface="Comfortaa"/>
              <a:ea typeface="Comfortaa"/>
              <a:cs typeface="Comfortaa"/>
              <a:sym typeface="Comfortaa"/>
            </a:endParaRPr>
          </a:p>
        </p:txBody>
      </p:sp>
      <p:pic>
        <p:nvPicPr>
          <p:cNvPr id="235" name="Google Shape;235;p37"/>
          <p:cNvPicPr preferRelativeResize="0"/>
          <p:nvPr/>
        </p:nvPicPr>
        <p:blipFill>
          <a:blip r:embed="rId4">
            <a:alphaModFix/>
          </a:blip>
          <a:stretch>
            <a:fillRect/>
          </a:stretch>
        </p:blipFill>
        <p:spPr>
          <a:xfrm>
            <a:off x="331038" y="694175"/>
            <a:ext cx="3910085" cy="4344551"/>
          </a:xfrm>
          <a:prstGeom prst="rect">
            <a:avLst/>
          </a:prstGeom>
          <a:noFill/>
          <a:ln>
            <a:noFill/>
          </a:ln>
        </p:spPr>
      </p:pic>
      <p:sp>
        <p:nvSpPr>
          <p:cNvPr id="236" name="Google Shape;236;p37"/>
          <p:cNvSpPr/>
          <p:nvPr/>
        </p:nvSpPr>
        <p:spPr>
          <a:xfrm>
            <a:off x="276225" y="3880700"/>
            <a:ext cx="3714900" cy="111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4543425" y="901750"/>
            <a:ext cx="4095000" cy="134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User Interface for Greenhouse Gas Emissions </a:t>
            </a:r>
            <a:endParaRPr b="1" sz="2000">
              <a:latin typeface="Comfortaa"/>
              <a:ea typeface="Comfortaa"/>
              <a:cs typeface="Comfortaa"/>
              <a:sym typeface="Comfortaa"/>
            </a:endParaRPr>
          </a:p>
        </p:txBody>
      </p:sp>
      <p:pic>
        <p:nvPicPr>
          <p:cNvPr id="243" name="Google Shape;243;p38"/>
          <p:cNvPicPr preferRelativeResize="0"/>
          <p:nvPr/>
        </p:nvPicPr>
        <p:blipFill rotWithShape="1">
          <a:blip r:embed="rId3">
            <a:alphaModFix/>
          </a:blip>
          <a:srcRect b="0" l="0" r="0" t="13081"/>
          <a:stretch/>
        </p:blipFill>
        <p:spPr>
          <a:xfrm>
            <a:off x="311700" y="747125"/>
            <a:ext cx="4629001" cy="3944225"/>
          </a:xfrm>
          <a:prstGeom prst="rect">
            <a:avLst/>
          </a:prstGeom>
          <a:noFill/>
          <a:ln>
            <a:noFill/>
          </a:ln>
        </p:spPr>
      </p:pic>
      <p:sp>
        <p:nvSpPr>
          <p:cNvPr id="244" name="Google Shape;244;p38"/>
          <p:cNvSpPr txBox="1"/>
          <p:nvPr/>
        </p:nvSpPr>
        <p:spPr>
          <a:xfrm>
            <a:off x="5010900" y="1333975"/>
            <a:ext cx="4133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Probability of Hitting Greenhouse Gas Target</a:t>
            </a:r>
            <a:endParaRPr b="1">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317500" lvl="0" marL="457200" rtl="0" algn="l">
              <a:spcBef>
                <a:spcPts val="0"/>
              </a:spcBef>
              <a:spcAft>
                <a:spcPts val="0"/>
              </a:spcAft>
              <a:buSzPts val="1400"/>
              <a:buChar char="●"/>
            </a:pPr>
            <a:r>
              <a:rPr lang="en"/>
              <a:t>We project that our entire Atlanta portfolio can reduce 50% of its greenhouse gas emission by 2050.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 fact, this prediction holds up to 61%.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These projections become important for customers once they meet their LCCA indicator targets. </a:t>
            </a:r>
            <a:endParaRPr/>
          </a:p>
        </p:txBody>
      </p:sp>
      <p:sp>
        <p:nvSpPr>
          <p:cNvPr id="245" name="Google Shape;245;p38"/>
          <p:cNvSpPr/>
          <p:nvPr/>
        </p:nvSpPr>
        <p:spPr>
          <a:xfrm rot="-5400000">
            <a:off x="4141400" y="4450000"/>
            <a:ext cx="67500" cy="5502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Results and Suggestions</a:t>
            </a:r>
            <a:endParaRPr b="1" sz="2000">
              <a:latin typeface="Comfortaa"/>
              <a:ea typeface="Comfortaa"/>
              <a:cs typeface="Comfortaa"/>
              <a:sym typeface="Comfortaa"/>
            </a:endParaRPr>
          </a:p>
        </p:txBody>
      </p:sp>
      <p:pic>
        <p:nvPicPr>
          <p:cNvPr id="251" name="Google Shape;251;p39"/>
          <p:cNvPicPr preferRelativeResize="0"/>
          <p:nvPr/>
        </p:nvPicPr>
        <p:blipFill>
          <a:blip r:embed="rId3">
            <a:alphaModFix/>
          </a:blip>
          <a:stretch>
            <a:fillRect/>
          </a:stretch>
        </p:blipFill>
        <p:spPr>
          <a:xfrm>
            <a:off x="4158250" y="734875"/>
            <a:ext cx="4595850" cy="3982600"/>
          </a:xfrm>
          <a:prstGeom prst="rect">
            <a:avLst/>
          </a:prstGeom>
          <a:noFill/>
          <a:ln>
            <a:noFill/>
          </a:ln>
        </p:spPr>
      </p:pic>
      <p:pic>
        <p:nvPicPr>
          <p:cNvPr id="252" name="Google Shape;252;p39"/>
          <p:cNvPicPr preferRelativeResize="0"/>
          <p:nvPr/>
        </p:nvPicPr>
        <p:blipFill>
          <a:blip r:embed="rId4">
            <a:alphaModFix/>
          </a:blip>
          <a:stretch>
            <a:fillRect/>
          </a:stretch>
        </p:blipFill>
        <p:spPr>
          <a:xfrm>
            <a:off x="390400" y="781800"/>
            <a:ext cx="3218775" cy="3888750"/>
          </a:xfrm>
          <a:prstGeom prst="rect">
            <a:avLst/>
          </a:prstGeom>
          <a:noFill/>
          <a:ln>
            <a:noFill/>
          </a:ln>
        </p:spPr>
      </p:pic>
      <p:sp>
        <p:nvSpPr>
          <p:cNvPr id="253" name="Google Shape;253;p39"/>
          <p:cNvSpPr/>
          <p:nvPr/>
        </p:nvSpPr>
        <p:spPr>
          <a:xfrm>
            <a:off x="350688" y="734925"/>
            <a:ext cx="3298200" cy="3982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4158250" y="734875"/>
            <a:ext cx="4596000" cy="3982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Comfortaa"/>
                <a:ea typeface="Comfortaa"/>
                <a:cs typeface="Comfortaa"/>
                <a:sym typeface="Comfortaa"/>
              </a:rPr>
              <a:t>Q</a:t>
            </a:r>
            <a:r>
              <a:rPr b="1" lang="en" sz="2000">
                <a:solidFill>
                  <a:schemeClr val="dk1"/>
                </a:solidFill>
                <a:latin typeface="Comfortaa"/>
                <a:ea typeface="Comfortaa"/>
                <a:cs typeface="Comfortaa"/>
                <a:sym typeface="Comfortaa"/>
              </a:rPr>
              <a:t>uestions?</a:t>
            </a:r>
            <a:r>
              <a:rPr b="1" lang="en">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2400"/>
          </a:p>
        </p:txBody>
      </p:sp>
      <p:sp>
        <p:nvSpPr>
          <p:cNvPr id="260" name="Google Shape;260;p40"/>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Thank you for your time!</a:t>
            </a:r>
            <a:endParaRPr b="1" sz="20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0"/>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Life Cycle Cost Analysis (LCCA)</a:t>
            </a:r>
            <a:endParaRPr b="1" sz="2000">
              <a:latin typeface="Comfortaa"/>
              <a:ea typeface="Comfortaa"/>
              <a:cs typeface="Comfortaa"/>
              <a:sym typeface="Comfortaa"/>
            </a:endParaRPr>
          </a:p>
        </p:txBody>
      </p:sp>
      <p:sp>
        <p:nvSpPr>
          <p:cNvPr id="83" name="Google Shape;83;p20"/>
          <p:cNvSpPr txBox="1"/>
          <p:nvPr/>
        </p:nvSpPr>
        <p:spPr>
          <a:xfrm>
            <a:off x="411275" y="741175"/>
            <a:ext cx="8119200" cy="4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rPr>
              <a:t>Why does Life Cycle Cost Analysis matter?</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LCCA provides decision-makers with a comprehensive and accurate view of the total cost of owning, operating, and disposing of a product or asset over its entire life cycle.</a:t>
            </a:r>
            <a:r>
              <a:rPr lang="en" sz="1500">
                <a:solidFill>
                  <a:schemeClr val="dk1"/>
                </a:solidFill>
              </a:rPr>
              <a:t> LCCA matters because it enables decision makers to consider their total cost of ownership, as well as other effects like carbon emissions, and make more optimal decisions</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a:p>
            <a:pPr indent="0" lvl="0" marL="0" marR="0" rtl="0" algn="l">
              <a:lnSpc>
                <a:spcPct val="115000"/>
              </a:lnSpc>
              <a:spcBef>
                <a:spcPts val="0"/>
              </a:spcBef>
              <a:spcAft>
                <a:spcPts val="0"/>
              </a:spcAft>
              <a:buNone/>
            </a:pPr>
            <a:r>
              <a:rPr lang="en" sz="1500">
                <a:solidFill>
                  <a:schemeClr val="dk1"/>
                </a:solidFill>
              </a:rPr>
              <a:t>LCCA indicators</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Net Savings = Total Savings - Total Cost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Savings to Investment Ratio = Total Savings / Total Cost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Simple Payback Period = Upfront Capital Cost / Annual Savings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Discounted Payback Period = Upfront Capital Cost / [Annual Savings * (1+Discount Rate)]</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1"/>
          <p:cNvSpPr txBox="1"/>
          <p:nvPr>
            <p:ph idx="1" type="body"/>
          </p:nvPr>
        </p:nvSpPr>
        <p:spPr>
          <a:xfrm>
            <a:off x="4271650" y="928200"/>
            <a:ext cx="4704600" cy="3709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rPr>
              <a:t>Why does building decarbonization matter?</a:t>
            </a:r>
            <a:endParaRPr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 sz="1500">
                <a:solidFill>
                  <a:schemeClr val="dk1"/>
                </a:solidFill>
              </a:rPr>
              <a:t>Buildings represent 40% of global carbon emissions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Leveraging scenario forecasts provided by the EIA, we can take United States based building portfolios and perform simulation to evaluate their exposure to </a:t>
            </a:r>
            <a:r>
              <a:rPr lang="en" sz="1500">
                <a:solidFill>
                  <a:schemeClr val="dk1"/>
                </a:solidFill>
              </a:rPr>
              <a:t>both utility cost and grid emissions changes through time</a:t>
            </a:r>
            <a:r>
              <a:rPr lang="en" sz="1500">
                <a:solidFill>
                  <a:schemeClr val="dk1"/>
                </a:solidFill>
              </a:rPr>
              <a:t> and their likelihood of hitting their </a:t>
            </a:r>
            <a:r>
              <a:rPr lang="en" sz="1500">
                <a:solidFill>
                  <a:schemeClr val="dk1"/>
                </a:solidFill>
              </a:rPr>
              <a:t>decarbonization</a:t>
            </a:r>
            <a:r>
              <a:rPr lang="en" sz="1500">
                <a:solidFill>
                  <a:schemeClr val="dk1"/>
                </a:solidFill>
              </a:rPr>
              <a:t> targets.</a:t>
            </a:r>
            <a:endParaRPr sz="1500">
              <a:solidFill>
                <a:schemeClr val="dk1"/>
              </a:solidFill>
            </a:endParaRPr>
          </a:p>
        </p:txBody>
      </p:sp>
      <p:sp>
        <p:nvSpPr>
          <p:cNvPr id="89" name="Google Shape;89;p21"/>
          <p:cNvSpPr txBox="1"/>
          <p:nvPr>
            <p:ph type="title"/>
          </p:nvPr>
        </p:nvSpPr>
        <p:spPr>
          <a:xfrm>
            <a:off x="311700" y="7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mfortaa"/>
                <a:ea typeface="Comfortaa"/>
                <a:cs typeface="Comfortaa"/>
                <a:sym typeface="Comfortaa"/>
              </a:rPr>
              <a:t>Lifecycle Cost and Carbon Emissions </a:t>
            </a:r>
            <a:endParaRPr b="1" sz="2000">
              <a:latin typeface="Comfortaa"/>
              <a:ea typeface="Comfortaa"/>
              <a:cs typeface="Comfortaa"/>
              <a:sym typeface="Comfortaa"/>
            </a:endParaRPr>
          </a:p>
        </p:txBody>
      </p:sp>
      <p:pic>
        <p:nvPicPr>
          <p:cNvPr id="90" name="Google Shape;90;p21"/>
          <p:cNvPicPr preferRelativeResize="0"/>
          <p:nvPr/>
        </p:nvPicPr>
        <p:blipFill>
          <a:blip r:embed="rId3">
            <a:alphaModFix/>
          </a:blip>
          <a:stretch>
            <a:fillRect/>
          </a:stretch>
        </p:blipFill>
        <p:spPr>
          <a:xfrm>
            <a:off x="234275" y="1049875"/>
            <a:ext cx="3798650" cy="322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2"/>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Dataset : Building Portfolio Data</a:t>
            </a:r>
            <a:endParaRPr b="1" sz="2000">
              <a:latin typeface="Comfortaa"/>
              <a:ea typeface="Comfortaa"/>
              <a:cs typeface="Comfortaa"/>
              <a:sym typeface="Comfortaa"/>
            </a:endParaRPr>
          </a:p>
        </p:txBody>
      </p:sp>
      <p:sp>
        <p:nvSpPr>
          <p:cNvPr id="96" name="Google Shape;96;p22"/>
          <p:cNvSpPr txBox="1"/>
          <p:nvPr>
            <p:ph idx="1" type="body"/>
          </p:nvPr>
        </p:nvSpPr>
        <p:spPr>
          <a:xfrm>
            <a:off x="311700" y="779675"/>
            <a:ext cx="85206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Portfolio Data</a:t>
            </a:r>
            <a:endParaRPr/>
          </a:p>
          <a:p>
            <a:pPr indent="-317500" lvl="0" marL="457200" rtl="0" algn="l">
              <a:spcBef>
                <a:spcPts val="0"/>
              </a:spcBef>
              <a:spcAft>
                <a:spcPts val="0"/>
              </a:spcAft>
              <a:buSzPts val="1400"/>
              <a:buChar char="●"/>
            </a:pPr>
            <a:r>
              <a:rPr lang="en"/>
              <a:t>Data source: </a:t>
            </a:r>
            <a:r>
              <a:rPr lang="en"/>
              <a:t>building</a:t>
            </a:r>
            <a:r>
              <a:rPr lang="en"/>
              <a:t> portfolio data is provided by Autocase from a project for </a:t>
            </a:r>
            <a:r>
              <a:rPr lang="en"/>
              <a:t>Atlantic</a:t>
            </a:r>
            <a:r>
              <a:rPr lang="en"/>
              <a:t> Airport</a:t>
            </a:r>
            <a:endParaRPr/>
          </a:p>
          <a:p>
            <a:pPr indent="-317500" lvl="0" marL="457200" rtl="0" algn="l">
              <a:spcBef>
                <a:spcPts val="0"/>
              </a:spcBef>
              <a:spcAft>
                <a:spcPts val="0"/>
              </a:spcAft>
              <a:buSzPts val="1400"/>
              <a:buChar char="●"/>
            </a:pPr>
            <a:r>
              <a:rPr lang="en"/>
              <a:t>It includes </a:t>
            </a:r>
            <a:r>
              <a:rPr lang="en"/>
              <a:t>some fundamental information</a:t>
            </a:r>
            <a:r>
              <a:rPr lang="en"/>
              <a:t> such as natural gas/electricity savings and rent/investment of 24 </a:t>
            </a:r>
            <a:r>
              <a:rPr lang="en"/>
              <a:t>assets</a:t>
            </a:r>
            <a:r>
              <a:rPr lang="en"/>
              <a:t>.</a:t>
            </a:r>
            <a:endParaRPr/>
          </a:p>
        </p:txBody>
      </p:sp>
      <p:pic>
        <p:nvPicPr>
          <p:cNvPr id="97" name="Google Shape;97;p22"/>
          <p:cNvPicPr preferRelativeResize="0"/>
          <p:nvPr/>
        </p:nvPicPr>
        <p:blipFill>
          <a:blip r:embed="rId3">
            <a:alphaModFix/>
          </a:blip>
          <a:stretch>
            <a:fillRect/>
          </a:stretch>
        </p:blipFill>
        <p:spPr>
          <a:xfrm>
            <a:off x="196975" y="3106050"/>
            <a:ext cx="3409950" cy="1905000"/>
          </a:xfrm>
          <a:prstGeom prst="rect">
            <a:avLst/>
          </a:prstGeom>
          <a:noFill/>
          <a:ln>
            <a:noFill/>
          </a:ln>
        </p:spPr>
      </p:pic>
      <p:pic>
        <p:nvPicPr>
          <p:cNvPr id="98" name="Google Shape;98;p22"/>
          <p:cNvPicPr preferRelativeResize="0"/>
          <p:nvPr/>
        </p:nvPicPr>
        <p:blipFill>
          <a:blip r:embed="rId4">
            <a:alphaModFix/>
          </a:blip>
          <a:stretch>
            <a:fillRect/>
          </a:stretch>
        </p:blipFill>
        <p:spPr>
          <a:xfrm>
            <a:off x="872150" y="1849800"/>
            <a:ext cx="7526077" cy="302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Dataset : Building Portfolio Data</a:t>
            </a:r>
            <a:endParaRPr b="1" sz="2000">
              <a:latin typeface="Comfortaa"/>
              <a:ea typeface="Comfortaa"/>
              <a:cs typeface="Comfortaa"/>
              <a:sym typeface="Comfortaa"/>
            </a:endParaRPr>
          </a:p>
        </p:txBody>
      </p:sp>
      <p:sp>
        <p:nvSpPr>
          <p:cNvPr id="104" name="Google Shape;104;p23"/>
          <p:cNvSpPr txBox="1"/>
          <p:nvPr>
            <p:ph idx="1" type="body"/>
          </p:nvPr>
        </p:nvSpPr>
        <p:spPr>
          <a:xfrm>
            <a:off x="311700" y="779675"/>
            <a:ext cx="85206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Portfolio Data</a:t>
            </a:r>
            <a:endParaRPr/>
          </a:p>
          <a:p>
            <a:pPr indent="-317500" lvl="0" marL="457200" rtl="0" algn="l">
              <a:spcBef>
                <a:spcPts val="0"/>
              </a:spcBef>
              <a:spcAft>
                <a:spcPts val="0"/>
              </a:spcAft>
              <a:buSzPts val="1400"/>
              <a:buChar char="●"/>
            </a:pPr>
            <a:r>
              <a:rPr lang="en"/>
              <a:t>Building cost = gross floor area * cost per square foot；High cost of distribution center is caused by large floor area</a:t>
            </a:r>
            <a:endParaRPr/>
          </a:p>
          <a:p>
            <a:pPr indent="-317500" lvl="0" marL="457200" rtl="0" algn="l">
              <a:spcBef>
                <a:spcPts val="0"/>
              </a:spcBef>
              <a:spcAft>
                <a:spcPts val="0"/>
              </a:spcAft>
              <a:buSzPts val="1400"/>
              <a:buChar char="●"/>
            </a:pPr>
            <a:r>
              <a:rPr lang="en"/>
              <a:t>Emission reduction more dependent on electricity than natural gas</a:t>
            </a:r>
            <a:endParaRPr/>
          </a:p>
          <a:p>
            <a:pPr indent="-317500" lvl="0" marL="457200" rtl="0" algn="l">
              <a:spcBef>
                <a:spcPts val="0"/>
              </a:spcBef>
              <a:spcAft>
                <a:spcPts val="0"/>
              </a:spcAft>
              <a:buSzPts val="1400"/>
              <a:buChar char="●"/>
            </a:pPr>
            <a:r>
              <a:rPr lang="en"/>
              <a:t>9 assets have no gas decrease,   warehouses or offices </a:t>
            </a:r>
            <a:endParaRPr/>
          </a:p>
        </p:txBody>
      </p:sp>
      <p:pic>
        <p:nvPicPr>
          <p:cNvPr id="105" name="Google Shape;105;p23"/>
          <p:cNvPicPr preferRelativeResize="0"/>
          <p:nvPr/>
        </p:nvPicPr>
        <p:blipFill>
          <a:blip r:embed="rId3">
            <a:alphaModFix/>
          </a:blip>
          <a:stretch>
            <a:fillRect/>
          </a:stretch>
        </p:blipFill>
        <p:spPr>
          <a:xfrm>
            <a:off x="4556550" y="1976850"/>
            <a:ext cx="3466391" cy="3119126"/>
          </a:xfrm>
          <a:prstGeom prst="rect">
            <a:avLst/>
          </a:prstGeom>
          <a:noFill/>
          <a:ln>
            <a:noFill/>
          </a:ln>
        </p:spPr>
      </p:pic>
      <p:pic>
        <p:nvPicPr>
          <p:cNvPr id="106" name="Google Shape;106;p23"/>
          <p:cNvPicPr preferRelativeResize="0"/>
          <p:nvPr/>
        </p:nvPicPr>
        <p:blipFill>
          <a:blip r:embed="rId4">
            <a:alphaModFix/>
          </a:blip>
          <a:stretch>
            <a:fillRect/>
          </a:stretch>
        </p:blipFill>
        <p:spPr>
          <a:xfrm>
            <a:off x="175050" y="3604225"/>
            <a:ext cx="2381250" cy="1485900"/>
          </a:xfrm>
          <a:prstGeom prst="rect">
            <a:avLst/>
          </a:prstGeom>
          <a:noFill/>
          <a:ln>
            <a:noFill/>
          </a:ln>
        </p:spPr>
      </p:pic>
      <p:pic>
        <p:nvPicPr>
          <p:cNvPr id="107" name="Google Shape;107;p23"/>
          <p:cNvPicPr preferRelativeResize="0"/>
          <p:nvPr/>
        </p:nvPicPr>
        <p:blipFill>
          <a:blip r:embed="rId5">
            <a:alphaModFix/>
          </a:blip>
          <a:stretch>
            <a:fillRect/>
          </a:stretch>
        </p:blipFill>
        <p:spPr>
          <a:xfrm>
            <a:off x="906725" y="1976850"/>
            <a:ext cx="3278026" cy="304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Dataset : Utility Rate and Emission Factor</a:t>
            </a:r>
            <a:endParaRPr b="1" sz="2000">
              <a:latin typeface="Comfortaa"/>
              <a:ea typeface="Comfortaa"/>
              <a:cs typeface="Comfortaa"/>
              <a:sym typeface="Comfortaa"/>
            </a:endParaRPr>
          </a:p>
        </p:txBody>
      </p:sp>
      <p:sp>
        <p:nvSpPr>
          <p:cNvPr id="113" name="Google Shape;113;p24"/>
          <p:cNvSpPr txBox="1"/>
          <p:nvPr>
            <p:ph idx="1" type="body"/>
          </p:nvPr>
        </p:nvSpPr>
        <p:spPr>
          <a:xfrm>
            <a:off x="311700" y="779675"/>
            <a:ext cx="85206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utility rate and emission factor connect to LCCA and greenhouse gas </a:t>
            </a:r>
            <a:r>
              <a:rPr lang="en"/>
              <a:t>emission </a:t>
            </a:r>
            <a:r>
              <a:rPr lang="en"/>
              <a:t>targets?</a:t>
            </a:r>
            <a:endParaRPr/>
          </a:p>
          <a:p>
            <a:pPr indent="-317500" lvl="0" marL="457200" rtl="0" algn="l">
              <a:spcBef>
                <a:spcPts val="0"/>
              </a:spcBef>
              <a:spcAft>
                <a:spcPts val="0"/>
              </a:spcAft>
              <a:buSzPts val="1400"/>
              <a:buChar char="●"/>
            </a:pPr>
            <a:r>
              <a:rPr lang="en"/>
              <a:t>Utility Rate:</a:t>
            </a:r>
            <a:r>
              <a:rPr lang="en"/>
              <a:t> per unit of energy monetary costs, $/kWh</a:t>
            </a:r>
            <a:endParaRPr/>
          </a:p>
          <a:p>
            <a:pPr indent="-317500" lvl="0" marL="457200" rtl="0" algn="l">
              <a:spcBef>
                <a:spcPts val="0"/>
              </a:spcBef>
              <a:spcAft>
                <a:spcPts val="0"/>
              </a:spcAft>
              <a:buSzPts val="1400"/>
              <a:buChar char="●"/>
            </a:pPr>
            <a:r>
              <a:rPr lang="en"/>
              <a:t>Emission factor: per unit of energy pollutant emissions, MTCO2/kWh</a:t>
            </a:r>
            <a:endParaRPr/>
          </a:p>
          <a:p>
            <a:pPr indent="-317500" lvl="0" marL="457200" rtl="0" algn="l">
              <a:spcBef>
                <a:spcPts val="0"/>
              </a:spcBef>
              <a:spcAft>
                <a:spcPts val="0"/>
              </a:spcAft>
              <a:buSzPts val="1400"/>
              <a:buChar char="●"/>
            </a:pPr>
            <a:r>
              <a:rPr lang="en"/>
              <a:t>Utility and emission factor they together decide whether client can make their financial and environmental target</a:t>
            </a:r>
            <a:endParaRPr/>
          </a:p>
          <a:p>
            <a:pPr indent="-317500" lvl="0" marL="457200" rtl="0" algn="l">
              <a:spcBef>
                <a:spcPts val="0"/>
              </a:spcBef>
              <a:spcAft>
                <a:spcPts val="0"/>
              </a:spcAft>
              <a:buSzPts val="1400"/>
              <a:buChar char="●"/>
            </a:pPr>
            <a:r>
              <a:rPr lang="en"/>
              <a:t>Both are dynamic, varying with macroeconomic factors</a:t>
            </a:r>
            <a:endParaRPr/>
          </a:p>
          <a:p>
            <a:pPr indent="0" lvl="0" marL="0" rtl="0" algn="l">
              <a:spcBef>
                <a:spcPts val="0"/>
              </a:spcBef>
              <a:spcAft>
                <a:spcPts val="0"/>
              </a:spcAft>
              <a:buNone/>
            </a:pPr>
            <a:r>
              <a:t/>
            </a:r>
            <a:endParaRPr/>
          </a:p>
        </p:txBody>
      </p:sp>
      <p:pic>
        <p:nvPicPr>
          <p:cNvPr id="114" name="Google Shape;114;p24"/>
          <p:cNvPicPr preferRelativeResize="0"/>
          <p:nvPr/>
        </p:nvPicPr>
        <p:blipFill>
          <a:blip r:embed="rId3">
            <a:alphaModFix/>
          </a:blip>
          <a:stretch>
            <a:fillRect/>
          </a:stretch>
        </p:blipFill>
        <p:spPr>
          <a:xfrm>
            <a:off x="175050" y="3604225"/>
            <a:ext cx="2381250" cy="1485900"/>
          </a:xfrm>
          <a:prstGeom prst="rect">
            <a:avLst/>
          </a:prstGeom>
          <a:noFill/>
          <a:ln>
            <a:noFill/>
          </a:ln>
        </p:spPr>
      </p:pic>
      <p:graphicFrame>
        <p:nvGraphicFramePr>
          <p:cNvPr id="115" name="Google Shape;115;p24"/>
          <p:cNvGraphicFramePr/>
          <p:nvPr/>
        </p:nvGraphicFramePr>
        <p:xfrm>
          <a:off x="340688" y="2209900"/>
          <a:ext cx="3000000" cy="3000000"/>
        </p:xfrm>
        <a:graphic>
          <a:graphicData uri="http://schemas.openxmlformats.org/drawingml/2006/table">
            <a:tbl>
              <a:tblPr>
                <a:noFill/>
                <a:tableStyleId>{486DF342-D200-486F-A819-1B641F090CEF}</a:tableStyleId>
              </a:tblPr>
              <a:tblGrid>
                <a:gridCol w="1449350"/>
                <a:gridCol w="2623575"/>
                <a:gridCol w="4610725"/>
              </a:tblGrid>
              <a:tr h="380975">
                <a:tc>
                  <a:txBody>
                    <a:bodyPr/>
                    <a:lstStyle/>
                    <a:p>
                      <a:pPr indent="0" lvl="0" marL="0" rtl="0" algn="ctr">
                        <a:spcBef>
                          <a:spcPts val="0"/>
                        </a:spcBef>
                        <a:spcAft>
                          <a:spcPts val="0"/>
                        </a:spcAft>
                        <a:buNone/>
                      </a:pPr>
                      <a:r>
                        <a:rPr lang="en" sz="1300"/>
                        <a:t>Metric Type</a:t>
                      </a:r>
                      <a:endParaRPr sz="1300"/>
                    </a:p>
                  </a:txBody>
                  <a:tcPr marT="91425" marB="91425" marR="91425" marL="91425"/>
                </a:tc>
                <a:tc>
                  <a:txBody>
                    <a:bodyPr/>
                    <a:lstStyle/>
                    <a:p>
                      <a:pPr indent="0" lvl="0" marL="0" rtl="0" algn="ctr">
                        <a:spcBef>
                          <a:spcPts val="0"/>
                        </a:spcBef>
                        <a:spcAft>
                          <a:spcPts val="0"/>
                        </a:spcAft>
                        <a:buNone/>
                      </a:pPr>
                      <a:r>
                        <a:rPr lang="en" sz="1300"/>
                        <a:t>Indicator</a:t>
                      </a:r>
                      <a:endParaRPr sz="1300"/>
                    </a:p>
                  </a:txBody>
                  <a:tcPr marT="91425" marB="91425" marR="91425" marL="91425"/>
                </a:tc>
                <a:tc>
                  <a:txBody>
                    <a:bodyPr/>
                    <a:lstStyle/>
                    <a:p>
                      <a:pPr indent="0" lvl="0" marL="0" rtl="0" algn="ctr">
                        <a:spcBef>
                          <a:spcPts val="0"/>
                        </a:spcBef>
                        <a:spcAft>
                          <a:spcPts val="0"/>
                        </a:spcAft>
                        <a:buNone/>
                      </a:pPr>
                      <a:r>
                        <a:rPr lang="en" sz="1300"/>
                        <a:t>Formula</a:t>
                      </a:r>
                      <a:endParaRPr sz="1300"/>
                    </a:p>
                  </a:txBody>
                  <a:tcPr marT="91425" marB="91425" marR="91425" marL="91425"/>
                </a:tc>
              </a:tr>
              <a:tr h="380975">
                <a:tc>
                  <a:txBody>
                    <a:bodyPr/>
                    <a:lstStyle/>
                    <a:p>
                      <a:pPr indent="0" lvl="0" marL="0" rtl="0" algn="ctr">
                        <a:spcBef>
                          <a:spcPts val="0"/>
                        </a:spcBef>
                        <a:spcAft>
                          <a:spcPts val="0"/>
                        </a:spcAft>
                        <a:buNone/>
                      </a:pPr>
                      <a:r>
                        <a:rPr lang="en" sz="1300"/>
                        <a:t>LCCA</a:t>
                      </a:r>
                      <a:endParaRPr sz="1300"/>
                    </a:p>
                  </a:txBody>
                  <a:tcPr marT="91425" marB="91425" marR="91425" marL="91425"/>
                </a:tc>
                <a:tc>
                  <a:txBody>
                    <a:bodyPr/>
                    <a:lstStyle/>
                    <a:p>
                      <a:pPr indent="0" lvl="0" marL="0" rtl="0" algn="ctr">
                        <a:spcBef>
                          <a:spcPts val="0"/>
                        </a:spcBef>
                        <a:spcAft>
                          <a:spcPts val="0"/>
                        </a:spcAft>
                        <a:buNone/>
                      </a:pPr>
                      <a:r>
                        <a:rPr lang="en" sz="1300"/>
                        <a:t>Net Saving</a:t>
                      </a:r>
                      <a:endParaRPr sz="1300"/>
                    </a:p>
                  </a:txBody>
                  <a:tcPr marT="91425" marB="91425" marR="91425" marL="91425"/>
                </a:tc>
                <a:tc>
                  <a:txBody>
                    <a:bodyPr/>
                    <a:lstStyle/>
                    <a:p>
                      <a:pPr indent="0" lvl="0" marL="0" rtl="0" algn="ctr">
                        <a:spcBef>
                          <a:spcPts val="0"/>
                        </a:spcBef>
                        <a:spcAft>
                          <a:spcPts val="0"/>
                        </a:spcAft>
                        <a:buNone/>
                      </a:pPr>
                      <a:r>
                        <a:rPr lang="en" sz="1300"/>
                        <a:t>total cost - (</a:t>
                      </a:r>
                      <a:r>
                        <a:rPr lang="en" sz="1300"/>
                        <a:t>energy</a:t>
                      </a:r>
                      <a:r>
                        <a:rPr lang="en" sz="1300"/>
                        <a:t> reduction volume*</a:t>
                      </a:r>
                      <a:r>
                        <a:rPr lang="en" sz="1300" u="sng"/>
                        <a:t>energy price)</a:t>
                      </a:r>
                      <a:endParaRPr sz="1300" u="sng"/>
                    </a:p>
                  </a:txBody>
                  <a:tcPr marT="91425" marB="91425" marR="91425" marL="91425"/>
                </a:tc>
              </a:tr>
              <a:tr h="380975">
                <a:tc>
                  <a:txBody>
                    <a:bodyPr/>
                    <a:lstStyle/>
                    <a:p>
                      <a:pPr indent="0" lvl="0" marL="0" rtl="0" algn="ctr">
                        <a:spcBef>
                          <a:spcPts val="0"/>
                        </a:spcBef>
                        <a:spcAft>
                          <a:spcPts val="0"/>
                        </a:spcAft>
                        <a:buNone/>
                      </a:pPr>
                      <a:r>
                        <a:rPr lang="en" sz="1300"/>
                        <a:t>LCCA</a:t>
                      </a:r>
                      <a:endParaRPr sz="1300"/>
                    </a:p>
                  </a:txBody>
                  <a:tcPr marT="91425" marB="91425" marR="91425" marL="91425"/>
                </a:tc>
                <a:tc>
                  <a:txBody>
                    <a:bodyPr/>
                    <a:lstStyle/>
                    <a:p>
                      <a:pPr indent="0" lvl="0" marL="0" rtl="0" algn="ctr">
                        <a:spcBef>
                          <a:spcPts val="0"/>
                        </a:spcBef>
                        <a:spcAft>
                          <a:spcPts val="0"/>
                        </a:spcAft>
                        <a:buNone/>
                      </a:pPr>
                      <a:r>
                        <a:rPr lang="en" sz="1300"/>
                        <a:t>Simple Payback Period</a:t>
                      </a:r>
                      <a:endParaRPr sz="1300"/>
                    </a:p>
                  </a:txBody>
                  <a:tcPr marT="91425" marB="91425" marR="91425" marL="91425"/>
                </a:tc>
                <a:tc>
                  <a:txBody>
                    <a:bodyPr/>
                    <a:lstStyle/>
                    <a:p>
                      <a:pPr indent="0" lvl="0" marL="0" rtl="0" algn="ctr">
                        <a:spcBef>
                          <a:spcPts val="0"/>
                        </a:spcBef>
                        <a:spcAft>
                          <a:spcPts val="0"/>
                        </a:spcAft>
                        <a:buNone/>
                      </a:pPr>
                      <a:r>
                        <a:rPr lang="en" sz="1300">
                          <a:solidFill>
                            <a:schemeClr val="dk1"/>
                          </a:solidFill>
                        </a:rPr>
                        <a:t>total cost/ (annual energy reduction volume*</a:t>
                      </a:r>
                      <a:r>
                        <a:rPr lang="en" sz="1300" u="sng">
                          <a:solidFill>
                            <a:schemeClr val="dk1"/>
                          </a:solidFill>
                        </a:rPr>
                        <a:t>energy price) </a:t>
                      </a:r>
                      <a:endParaRPr sz="1300" u="sng">
                        <a:solidFill>
                          <a:schemeClr val="dk1"/>
                        </a:solidFill>
                      </a:endParaRPr>
                    </a:p>
                  </a:txBody>
                  <a:tcPr marT="91425" marB="91425" marR="91425" marL="91425"/>
                </a:tc>
              </a:tr>
              <a:tr h="579100">
                <a:tc>
                  <a:txBody>
                    <a:bodyPr/>
                    <a:lstStyle/>
                    <a:p>
                      <a:pPr indent="0" lvl="0" marL="0" rtl="0" algn="ctr">
                        <a:spcBef>
                          <a:spcPts val="0"/>
                        </a:spcBef>
                        <a:spcAft>
                          <a:spcPts val="0"/>
                        </a:spcAft>
                        <a:buNone/>
                      </a:pPr>
                      <a:r>
                        <a:rPr lang="en" sz="1300"/>
                        <a:t>LCCA</a:t>
                      </a:r>
                      <a:endParaRPr sz="1300"/>
                    </a:p>
                  </a:txBody>
                  <a:tcPr marT="91425" marB="91425" marR="91425" marL="91425"/>
                </a:tc>
                <a:tc>
                  <a:txBody>
                    <a:bodyPr/>
                    <a:lstStyle/>
                    <a:p>
                      <a:pPr indent="0" lvl="0" marL="0" rtl="0" algn="ctr">
                        <a:spcBef>
                          <a:spcPts val="0"/>
                        </a:spcBef>
                        <a:spcAft>
                          <a:spcPts val="0"/>
                        </a:spcAft>
                        <a:buNone/>
                      </a:pPr>
                      <a:r>
                        <a:rPr lang="en" sz="1300">
                          <a:solidFill>
                            <a:schemeClr val="dk1"/>
                          </a:solidFill>
                        </a:rPr>
                        <a:t>Discounted Payback Period</a:t>
                      </a:r>
                      <a:endParaRPr sz="1000">
                        <a:solidFill>
                          <a:srgbClr val="222222"/>
                        </a:solidFill>
                        <a:highlight>
                          <a:srgbClr val="FFFFFF"/>
                        </a:highlight>
                      </a:endParaRPr>
                    </a:p>
                  </a:txBody>
                  <a:tcPr marT="91425" marB="91425" marR="91425" marL="91425"/>
                </a:tc>
                <a:tc>
                  <a:txBody>
                    <a:bodyPr/>
                    <a:lstStyle/>
                    <a:p>
                      <a:pPr indent="0" lvl="0" marL="0" rtl="0" algn="ctr">
                        <a:spcBef>
                          <a:spcPts val="0"/>
                        </a:spcBef>
                        <a:spcAft>
                          <a:spcPts val="0"/>
                        </a:spcAft>
                        <a:buNone/>
                      </a:pPr>
                      <a:r>
                        <a:rPr lang="en" sz="1300">
                          <a:solidFill>
                            <a:schemeClr val="dk1"/>
                          </a:solidFill>
                        </a:rPr>
                        <a:t>total cost / (annual energy reduction volume*</a:t>
                      </a:r>
                      <a:r>
                        <a:rPr lang="en" sz="1300" u="sng">
                          <a:solidFill>
                            <a:schemeClr val="dk1"/>
                          </a:solidFill>
                        </a:rPr>
                        <a:t>energy price</a:t>
                      </a:r>
                      <a:r>
                        <a:rPr lang="en" sz="1300">
                          <a:solidFill>
                            <a:schemeClr val="dk1"/>
                          </a:solidFill>
                        </a:rPr>
                        <a:t>*(1+discount rate)) </a:t>
                      </a:r>
                      <a:endParaRPr sz="1000">
                        <a:solidFill>
                          <a:srgbClr val="222222"/>
                        </a:solidFill>
                        <a:highlight>
                          <a:srgbClr val="FFFFFF"/>
                        </a:highlight>
                      </a:endParaRPr>
                    </a:p>
                  </a:txBody>
                  <a:tcPr marT="91425" marB="91425" marR="91425" marL="91425"/>
                </a:tc>
              </a:tr>
              <a:tr h="579100">
                <a:tc>
                  <a:txBody>
                    <a:bodyPr/>
                    <a:lstStyle/>
                    <a:p>
                      <a:pPr indent="0" lvl="0" marL="0" rtl="0" algn="ctr">
                        <a:spcBef>
                          <a:spcPts val="0"/>
                        </a:spcBef>
                        <a:spcAft>
                          <a:spcPts val="0"/>
                        </a:spcAft>
                        <a:buNone/>
                      </a:pPr>
                      <a:r>
                        <a:rPr lang="en" sz="1300"/>
                        <a:t>LCCA</a:t>
                      </a:r>
                      <a:endParaRPr sz="13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300">
                          <a:solidFill>
                            <a:schemeClr val="dk1"/>
                          </a:solidFill>
                        </a:rPr>
                        <a:t>Savings-to-investment Ratio</a:t>
                      </a:r>
                      <a:endParaRPr sz="13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300">
                          <a:solidFill>
                            <a:schemeClr val="dk1"/>
                          </a:solidFill>
                        </a:rPr>
                        <a:t>(</a:t>
                      </a:r>
                      <a:r>
                        <a:rPr lang="en" sz="1300">
                          <a:solidFill>
                            <a:schemeClr val="dk1"/>
                          </a:solidFill>
                        </a:rPr>
                        <a:t>energy reduction volume*</a:t>
                      </a:r>
                      <a:r>
                        <a:rPr lang="en" sz="1300" u="sng">
                          <a:solidFill>
                            <a:schemeClr val="dk1"/>
                          </a:solidFill>
                        </a:rPr>
                        <a:t>energy price)</a:t>
                      </a:r>
                      <a:r>
                        <a:rPr lang="en" sz="1300">
                          <a:solidFill>
                            <a:schemeClr val="dk1"/>
                          </a:solidFill>
                        </a:rPr>
                        <a:t> / investment</a:t>
                      </a:r>
                      <a:endParaRPr sz="1000">
                        <a:solidFill>
                          <a:srgbClr val="222222"/>
                        </a:solidFill>
                        <a:highlight>
                          <a:srgbClr val="FFFFFF"/>
                        </a:highlight>
                      </a:endParaRPr>
                    </a:p>
                    <a:p>
                      <a:pPr indent="0" lvl="0" marL="0" rtl="0" algn="ctr">
                        <a:spcBef>
                          <a:spcPts val="0"/>
                        </a:spcBef>
                        <a:spcAft>
                          <a:spcPts val="0"/>
                        </a:spcAft>
                        <a:buNone/>
                      </a:pPr>
                      <a:r>
                        <a:t/>
                      </a:r>
                      <a:endParaRPr sz="1300"/>
                    </a:p>
                  </a:txBody>
                  <a:tcPr marT="91425" marB="91425" marR="91425" marL="91425"/>
                </a:tc>
              </a:tr>
              <a:tr h="579100">
                <a:tc>
                  <a:txBody>
                    <a:bodyPr/>
                    <a:lstStyle/>
                    <a:p>
                      <a:pPr indent="0" lvl="0" marL="0" rtl="0" algn="ctr">
                        <a:spcBef>
                          <a:spcPts val="0"/>
                        </a:spcBef>
                        <a:spcAft>
                          <a:spcPts val="0"/>
                        </a:spcAft>
                        <a:buNone/>
                      </a:pPr>
                      <a:r>
                        <a:rPr lang="en" sz="1300"/>
                        <a:t>Greenhouse Gas </a:t>
                      </a:r>
                      <a:r>
                        <a:rPr lang="en" sz="1300"/>
                        <a:t>Emission</a:t>
                      </a:r>
                      <a:r>
                        <a:rPr lang="en" sz="1300"/>
                        <a:t>  </a:t>
                      </a:r>
                      <a:endParaRPr sz="1300"/>
                    </a:p>
                  </a:txBody>
                  <a:tcPr marT="91425" marB="91425" marR="91425" marL="91425"/>
                </a:tc>
                <a:tc>
                  <a:txBody>
                    <a:bodyPr/>
                    <a:lstStyle/>
                    <a:p>
                      <a:pPr indent="0" lvl="0" marL="0" rtl="0" algn="ctr">
                        <a:spcBef>
                          <a:spcPts val="0"/>
                        </a:spcBef>
                        <a:spcAft>
                          <a:spcPts val="0"/>
                        </a:spcAft>
                        <a:buNone/>
                      </a:pPr>
                      <a:r>
                        <a:rPr lang="en" sz="1300"/>
                        <a:t>Carbon </a:t>
                      </a:r>
                      <a:r>
                        <a:rPr lang="en" sz="1300"/>
                        <a:t>Dioxide Equivalent</a:t>
                      </a:r>
                      <a:endParaRPr sz="1300"/>
                    </a:p>
                  </a:txBody>
                  <a:tcPr marT="91425" marB="91425" marR="91425" marL="91425"/>
                </a:tc>
                <a:tc>
                  <a:txBody>
                    <a:bodyPr/>
                    <a:lstStyle/>
                    <a:p>
                      <a:pPr indent="0" lvl="0" marL="0" rtl="0" algn="ctr">
                        <a:spcBef>
                          <a:spcPts val="0"/>
                        </a:spcBef>
                        <a:spcAft>
                          <a:spcPts val="0"/>
                        </a:spcAft>
                        <a:buNone/>
                      </a:pPr>
                      <a:r>
                        <a:rPr lang="en" sz="1300"/>
                        <a:t>e</a:t>
                      </a:r>
                      <a:r>
                        <a:rPr lang="en" sz="1300"/>
                        <a:t>nergy</a:t>
                      </a:r>
                      <a:r>
                        <a:rPr lang="en" sz="1300"/>
                        <a:t> consumption*( </a:t>
                      </a:r>
                      <a:r>
                        <a:rPr lang="en" sz="1300" u="sng"/>
                        <a:t>emission volume</a:t>
                      </a:r>
                      <a:r>
                        <a:rPr lang="en" sz="1300"/>
                        <a:t>/</a:t>
                      </a:r>
                      <a:r>
                        <a:rPr lang="en" sz="1300" u="sng"/>
                        <a:t>energy generation</a:t>
                      </a:r>
                      <a:r>
                        <a:rPr lang="en" sz="1300"/>
                        <a:t> </a:t>
                      </a:r>
                      <a:r>
                        <a:rPr lang="en" sz="1300"/>
                        <a:t>)</a:t>
                      </a:r>
                      <a:endParaRPr sz="13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Dataset : Scenario Data and Macroeconomic Fatcors</a:t>
            </a:r>
            <a:endParaRPr b="1" sz="2000">
              <a:latin typeface="Comfortaa"/>
              <a:ea typeface="Comfortaa"/>
              <a:cs typeface="Comfortaa"/>
              <a:sym typeface="Comfortaa"/>
            </a:endParaRPr>
          </a:p>
        </p:txBody>
      </p:sp>
      <p:sp>
        <p:nvSpPr>
          <p:cNvPr id="121" name="Google Shape;121;p25"/>
          <p:cNvSpPr txBox="1"/>
          <p:nvPr>
            <p:ph idx="1" type="body"/>
          </p:nvPr>
        </p:nvSpPr>
        <p:spPr>
          <a:xfrm>
            <a:off x="311700" y="779675"/>
            <a:ext cx="8773500" cy="17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deal with uncertainty in future utility rates and emission factors?</a:t>
            </a:r>
            <a:r>
              <a:rPr lang="en">
                <a:highlight>
                  <a:srgbClr val="FF9900"/>
                </a:highlight>
              </a:rPr>
              <a:t> </a:t>
            </a:r>
            <a:endParaRPr>
              <a:highlight>
                <a:srgbClr val="FF9900"/>
              </a:highlight>
            </a:endParaRPr>
          </a:p>
          <a:p>
            <a:pPr indent="-317500" lvl="0" marL="457200" rtl="0" algn="l">
              <a:spcBef>
                <a:spcPts val="0"/>
              </a:spcBef>
              <a:spcAft>
                <a:spcPts val="0"/>
              </a:spcAft>
              <a:buSzPts val="1400"/>
              <a:buChar char="●"/>
            </a:pPr>
            <a:r>
              <a:rPr lang="en"/>
              <a:t>Data Source: U.S. Energy Information Administration (EIA), a </a:t>
            </a:r>
            <a:r>
              <a:rPr lang="en"/>
              <a:t>government agency providing energy </a:t>
            </a:r>
            <a:r>
              <a:rPr lang="en"/>
              <a:t>data</a:t>
            </a:r>
            <a:endParaRPr/>
          </a:p>
          <a:p>
            <a:pPr indent="-317500" lvl="0" marL="457200" rtl="0" algn="l">
              <a:spcBef>
                <a:spcPts val="0"/>
              </a:spcBef>
              <a:spcAft>
                <a:spcPts val="0"/>
              </a:spcAft>
              <a:buSzPts val="1400"/>
              <a:buChar char="●"/>
            </a:pPr>
            <a:r>
              <a:rPr lang="en"/>
              <a:t>EIA summarizes the macroeconomic situation into 16 scenarios and predicts energy data for each scenario for the following 30 years.</a:t>
            </a:r>
            <a:endParaRPr/>
          </a:p>
          <a:p>
            <a:pPr indent="-317500" lvl="0" marL="457200" rtl="0" algn="l">
              <a:spcBef>
                <a:spcPts val="0"/>
              </a:spcBef>
              <a:spcAft>
                <a:spcPts val="0"/>
              </a:spcAft>
              <a:buSzPts val="1400"/>
              <a:buChar char="●"/>
            </a:pPr>
            <a:r>
              <a:rPr lang="en"/>
              <a:t>The energy data predictions from the EIA we used are energy generation and price for electricity and natural gas, which are varying with time and scenario</a:t>
            </a:r>
            <a:endParaRPr/>
          </a:p>
          <a:p>
            <a:pPr indent="0" lvl="0" marL="0" rtl="0" algn="l">
              <a:spcBef>
                <a:spcPts val="0"/>
              </a:spcBef>
              <a:spcAft>
                <a:spcPts val="0"/>
              </a:spcAft>
              <a:buNone/>
            </a:pPr>
            <a:r>
              <a:t/>
            </a:r>
            <a:endParaRPr/>
          </a:p>
        </p:txBody>
      </p:sp>
      <p:pic>
        <p:nvPicPr>
          <p:cNvPr id="122" name="Google Shape;122;p25"/>
          <p:cNvPicPr preferRelativeResize="0"/>
          <p:nvPr/>
        </p:nvPicPr>
        <p:blipFill>
          <a:blip r:embed="rId3">
            <a:alphaModFix/>
          </a:blip>
          <a:stretch>
            <a:fillRect/>
          </a:stretch>
        </p:blipFill>
        <p:spPr>
          <a:xfrm>
            <a:off x="175050" y="3604225"/>
            <a:ext cx="2381250" cy="1485900"/>
          </a:xfrm>
          <a:prstGeom prst="rect">
            <a:avLst/>
          </a:prstGeom>
          <a:noFill/>
          <a:ln>
            <a:noFill/>
          </a:ln>
        </p:spPr>
      </p:pic>
      <p:pic>
        <p:nvPicPr>
          <p:cNvPr id="123" name="Google Shape;123;p25"/>
          <p:cNvPicPr preferRelativeResize="0"/>
          <p:nvPr/>
        </p:nvPicPr>
        <p:blipFill>
          <a:blip r:embed="rId4">
            <a:alphaModFix/>
          </a:blip>
          <a:stretch>
            <a:fillRect/>
          </a:stretch>
        </p:blipFill>
        <p:spPr>
          <a:xfrm>
            <a:off x="489625" y="2452425"/>
            <a:ext cx="4156186" cy="2266826"/>
          </a:xfrm>
          <a:prstGeom prst="rect">
            <a:avLst/>
          </a:prstGeom>
          <a:noFill/>
          <a:ln>
            <a:noFill/>
          </a:ln>
        </p:spPr>
      </p:pic>
      <p:pic>
        <p:nvPicPr>
          <p:cNvPr id="124" name="Google Shape;124;p25"/>
          <p:cNvPicPr preferRelativeResize="0"/>
          <p:nvPr/>
        </p:nvPicPr>
        <p:blipFill>
          <a:blip r:embed="rId5">
            <a:alphaModFix/>
          </a:blip>
          <a:stretch>
            <a:fillRect/>
          </a:stretch>
        </p:blipFill>
        <p:spPr>
          <a:xfrm>
            <a:off x="4820261" y="2452425"/>
            <a:ext cx="4193393" cy="22154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311700" y="779675"/>
            <a:ext cx="8520600" cy="86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solidFill>
                  <a:srgbClr val="444746"/>
                </a:solidFill>
                <a:highlight>
                  <a:srgbClr val="FFFFFF"/>
                </a:highlight>
              </a:rPr>
              <a:t>There are two types of uncertainty assessment techniques: </a:t>
            </a:r>
            <a:r>
              <a:rPr b="1" lang="en" sz="1300">
                <a:solidFill>
                  <a:srgbClr val="444746"/>
                </a:solidFill>
                <a:highlight>
                  <a:srgbClr val="FFFFFF"/>
                </a:highlight>
              </a:rPr>
              <a:t>Non-probabilistic &amp; Probabilistic</a:t>
            </a:r>
            <a:endParaRPr b="1" sz="1300">
              <a:solidFill>
                <a:srgbClr val="444746"/>
              </a:solidFill>
              <a:highlight>
                <a:srgbClr val="FFFFFF"/>
              </a:highlight>
            </a:endParaRPr>
          </a:p>
          <a:p>
            <a:pPr indent="-311150" lvl="0" marL="457200" rtl="0" algn="l">
              <a:spcBef>
                <a:spcPts val="0"/>
              </a:spcBef>
              <a:spcAft>
                <a:spcPts val="0"/>
              </a:spcAft>
              <a:buClr>
                <a:srgbClr val="444746"/>
              </a:buClr>
              <a:buSzPts val="1300"/>
              <a:buChar char="●"/>
            </a:pPr>
            <a:r>
              <a:rPr b="1" lang="en" sz="1300">
                <a:solidFill>
                  <a:srgbClr val="444746"/>
                </a:solidFill>
                <a:highlight>
                  <a:srgbClr val="FFFFFF"/>
                </a:highlight>
              </a:rPr>
              <a:t>Probabilistic</a:t>
            </a:r>
            <a:r>
              <a:rPr lang="en" sz="1300">
                <a:solidFill>
                  <a:srgbClr val="444746"/>
                </a:solidFill>
                <a:highlight>
                  <a:srgbClr val="FFFFFF"/>
                </a:highlight>
              </a:rPr>
              <a:t> assessment provides a more complete consideration of the uncertainty in inputs</a:t>
            </a:r>
            <a:endParaRPr sz="1300">
              <a:solidFill>
                <a:srgbClr val="444746"/>
              </a:solidFill>
              <a:highlight>
                <a:srgbClr val="FFFFFF"/>
              </a:highlight>
            </a:endParaRPr>
          </a:p>
          <a:p>
            <a:pPr indent="-311150" lvl="0" marL="457200" rtl="0" algn="l">
              <a:spcBef>
                <a:spcPts val="0"/>
              </a:spcBef>
              <a:spcAft>
                <a:spcPts val="0"/>
              </a:spcAft>
              <a:buClr>
                <a:srgbClr val="444746"/>
              </a:buClr>
              <a:buSzPts val="1300"/>
              <a:buChar char="●"/>
            </a:pPr>
            <a:r>
              <a:rPr lang="en" sz="1300">
                <a:solidFill>
                  <a:srgbClr val="444746"/>
                </a:solidFill>
                <a:highlight>
                  <a:srgbClr val="FFFFFF"/>
                </a:highlight>
              </a:rPr>
              <a:t>We use Monte Carlo Simulation based on scenario data to analyse uncertainty</a:t>
            </a:r>
            <a:endParaRPr sz="1300">
              <a:solidFill>
                <a:srgbClr val="444746"/>
              </a:solidFill>
              <a:highlight>
                <a:srgbClr val="FFFFFF"/>
              </a:highlight>
            </a:endParaRPr>
          </a:p>
        </p:txBody>
      </p:sp>
      <p:sp>
        <p:nvSpPr>
          <p:cNvPr id="130" name="Google Shape;130;p26"/>
          <p:cNvSpPr txBox="1"/>
          <p:nvPr>
            <p:ph type="title"/>
          </p:nvPr>
        </p:nvSpPr>
        <p:spPr>
          <a:xfrm>
            <a:off x="411275" y="102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000">
                <a:latin typeface="Comfortaa"/>
                <a:ea typeface="Comfortaa"/>
                <a:cs typeface="Comfortaa"/>
                <a:sym typeface="Comfortaa"/>
              </a:rPr>
              <a:t>Simulation Concept</a:t>
            </a:r>
            <a:endParaRPr b="1" sz="2000">
              <a:latin typeface="Comfortaa"/>
              <a:ea typeface="Comfortaa"/>
              <a:cs typeface="Comfortaa"/>
              <a:sym typeface="Comfortaa"/>
            </a:endParaRPr>
          </a:p>
        </p:txBody>
      </p:sp>
      <p:pic>
        <p:nvPicPr>
          <p:cNvPr id="131" name="Google Shape;131;p26"/>
          <p:cNvPicPr preferRelativeResize="0"/>
          <p:nvPr/>
        </p:nvPicPr>
        <p:blipFill>
          <a:blip r:embed="rId3">
            <a:alphaModFix/>
          </a:blip>
          <a:stretch>
            <a:fillRect/>
          </a:stretch>
        </p:blipFill>
        <p:spPr>
          <a:xfrm>
            <a:off x="152400" y="1800275"/>
            <a:ext cx="8839201" cy="2007890"/>
          </a:xfrm>
          <a:prstGeom prst="rect">
            <a:avLst/>
          </a:prstGeom>
          <a:noFill/>
          <a:ln>
            <a:noFill/>
          </a:ln>
        </p:spPr>
      </p:pic>
      <p:sp>
        <p:nvSpPr>
          <p:cNvPr id="132" name="Google Shape;132;p26"/>
          <p:cNvSpPr/>
          <p:nvPr/>
        </p:nvSpPr>
        <p:spPr>
          <a:xfrm>
            <a:off x="4480375" y="3091000"/>
            <a:ext cx="1163400" cy="2373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